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4"/>
  </p:notesMasterIdLst>
  <p:handoutMasterIdLst>
    <p:handoutMasterId r:id="rId55"/>
  </p:handoutMasterIdLst>
  <p:sldIdLst>
    <p:sldId id="256" r:id="rId2"/>
    <p:sldId id="289" r:id="rId3"/>
    <p:sldId id="292" r:id="rId4"/>
    <p:sldId id="291" r:id="rId5"/>
    <p:sldId id="317" r:id="rId6"/>
    <p:sldId id="296" r:id="rId7"/>
    <p:sldId id="318" r:id="rId8"/>
    <p:sldId id="300" r:id="rId9"/>
    <p:sldId id="301" r:id="rId10"/>
    <p:sldId id="312" r:id="rId11"/>
    <p:sldId id="313" r:id="rId12"/>
    <p:sldId id="316" r:id="rId13"/>
    <p:sldId id="315" r:id="rId14"/>
    <p:sldId id="310" r:id="rId15"/>
    <p:sldId id="311" r:id="rId16"/>
    <p:sldId id="302" r:id="rId17"/>
    <p:sldId id="303" r:id="rId18"/>
    <p:sldId id="304" r:id="rId19"/>
    <p:sldId id="308" r:id="rId20"/>
    <p:sldId id="309" r:id="rId21"/>
    <p:sldId id="314" r:id="rId22"/>
    <p:sldId id="298" r:id="rId23"/>
    <p:sldId id="270" r:id="rId24"/>
    <p:sldId id="260" r:id="rId25"/>
    <p:sldId id="299" r:id="rId26"/>
    <p:sldId id="258" r:id="rId27"/>
    <p:sldId id="283" r:id="rId28"/>
    <p:sldId id="284" r:id="rId29"/>
    <p:sldId id="285" r:id="rId30"/>
    <p:sldId id="281" r:id="rId31"/>
    <p:sldId id="266" r:id="rId32"/>
    <p:sldId id="268" r:id="rId33"/>
    <p:sldId id="265" r:id="rId34"/>
    <p:sldId id="259" r:id="rId35"/>
    <p:sldId id="269" r:id="rId36"/>
    <p:sldId id="293" r:id="rId37"/>
    <p:sldId id="294" r:id="rId38"/>
    <p:sldId id="295" r:id="rId39"/>
    <p:sldId id="271" r:id="rId40"/>
    <p:sldId id="288" r:id="rId41"/>
    <p:sldId id="272" r:id="rId42"/>
    <p:sldId id="273" r:id="rId43"/>
    <p:sldId id="274" r:id="rId44"/>
    <p:sldId id="287" r:id="rId45"/>
    <p:sldId id="286" r:id="rId46"/>
    <p:sldId id="282" r:id="rId47"/>
    <p:sldId id="267" r:id="rId48"/>
    <p:sldId id="280" r:id="rId49"/>
    <p:sldId id="278" r:id="rId50"/>
    <p:sldId id="277" r:id="rId51"/>
    <p:sldId id="319" r:id="rId52"/>
    <p:sldId id="297" r:id="rId53"/>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71F"/>
    <a:srgbClr val="A6A6A6"/>
    <a:srgbClr val="BF9500"/>
    <a:srgbClr val="F4F4F4"/>
    <a:srgbClr val="E9E9E9"/>
    <a:srgbClr val="FFCE00"/>
    <a:srgbClr val="B08D00"/>
    <a:srgbClr val="FFF6C5"/>
    <a:srgbClr val="00AED8"/>
    <a:srgbClr val="7A7A7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46" autoAdjust="0"/>
    <p:restoredTop sz="93681"/>
  </p:normalViewPr>
  <p:slideViewPr>
    <p:cSldViewPr snapToObjects="1">
      <p:cViewPr>
        <p:scale>
          <a:sx n="75" d="100"/>
          <a:sy n="75" d="100"/>
        </p:scale>
        <p:origin x="2272" y="1016"/>
      </p:cViewPr>
      <p:guideLst>
        <p:guide orient="horz" pos="2160"/>
        <p:guide pos="3840"/>
      </p:guideLst>
    </p:cSldViewPr>
  </p:slideViewPr>
  <p:outlineViewPr>
    <p:cViewPr>
      <p:scale>
        <a:sx n="33" d="100"/>
        <a:sy n="33" d="100"/>
      </p:scale>
      <p:origin x="0" y="-47696"/>
    </p:cViewPr>
  </p:outlineViewPr>
  <p:notesTextViewPr>
    <p:cViewPr>
      <p:scale>
        <a:sx n="1" d="1"/>
        <a:sy n="1" d="1"/>
      </p:scale>
      <p:origin x="0" y="0"/>
    </p:cViewPr>
  </p:notesTextViewPr>
  <p:sorterViewPr>
    <p:cViewPr varScale="1">
      <p:scale>
        <a:sx n="100" d="100"/>
        <a:sy n="100" d="100"/>
      </p:scale>
      <p:origin x="0" y="0"/>
    </p:cViewPr>
  </p:sorterViewPr>
  <p:notesViewPr>
    <p:cSldViewPr snapToObjects="1">
      <p:cViewPr varScale="1">
        <p:scale>
          <a:sx n="96" d="100"/>
          <a:sy n="96" d="100"/>
        </p:scale>
        <p:origin x="3688" y="16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F84ABA-C183-754C-8EF1-7683B2D125B8}" type="datetimeFigureOut">
              <a:rPr lang="pl-PL" smtClean="0"/>
              <a:t>03.02.2022</a:t>
            </a:fld>
            <a:endParaRPr lang="pl-PL"/>
          </a:p>
        </p:txBody>
      </p:sp>
      <p:sp>
        <p:nvSpPr>
          <p:cNvPr id="4" name="Symbol zastępczy stopki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936DE6E-3DC8-F24F-9038-3ABDDBC39B2B}" type="slidenum">
              <a:rPr lang="pl-PL" smtClean="0"/>
              <a:t>‹#›</a:t>
            </a:fld>
            <a:endParaRPr lang="pl-PL"/>
          </a:p>
        </p:txBody>
      </p:sp>
    </p:spTree>
    <p:extLst>
      <p:ext uri="{BB962C8B-B14F-4D97-AF65-F5344CB8AC3E}">
        <p14:creationId xmlns:p14="http://schemas.microsoft.com/office/powerpoint/2010/main" val="212571981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F9DBF5-F0DF-FA4A-9E07-ECFF4D8671DD}" type="datetimeFigureOut">
              <a:rPr lang="pl-PL" smtClean="0"/>
              <a:t>03.02.2022</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6886E3-B863-4D46-88F6-61AE7EB3FF96}" type="slidenum">
              <a:rPr lang="pl-PL" smtClean="0"/>
              <a:t>‹#›</a:t>
            </a:fld>
            <a:endParaRPr lang="pl-PL"/>
          </a:p>
        </p:txBody>
      </p:sp>
    </p:spTree>
    <p:extLst>
      <p:ext uri="{BB962C8B-B14F-4D97-AF65-F5344CB8AC3E}">
        <p14:creationId xmlns:p14="http://schemas.microsoft.com/office/powerpoint/2010/main" val="79988786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b="0" i="0" u="none" strike="noStrike" kern="1200" dirty="0">
                <a:solidFill>
                  <a:schemeClr val="tx1"/>
                </a:solidFill>
                <a:effectLst/>
                <a:latin typeface="+mn-lt"/>
                <a:ea typeface="+mn-ea"/>
                <a:cs typeface="+mn-cs"/>
              </a:rPr>
              <a:t>http://</a:t>
            </a:r>
            <a:r>
              <a:rPr lang="pl-PL" sz="1200" b="0" i="0" u="none" strike="noStrike" kern="1200" dirty="0" err="1">
                <a:solidFill>
                  <a:schemeClr val="tx1"/>
                </a:solidFill>
                <a:effectLst/>
                <a:latin typeface="+mn-lt"/>
                <a:ea typeface="+mn-ea"/>
                <a:cs typeface="+mn-cs"/>
              </a:rPr>
              <a:t>karnet.krakowculture.pl</a:t>
            </a:r>
            <a:r>
              <a:rPr lang="pl-PL" sz="1200" b="0" i="0" u="none" strike="noStrike" kern="1200" dirty="0">
                <a:solidFill>
                  <a:schemeClr val="tx1"/>
                </a:solidFill>
                <a:effectLst/>
                <a:latin typeface="+mn-lt"/>
                <a:ea typeface="+mn-ea"/>
                <a:cs typeface="+mn-cs"/>
              </a:rPr>
              <a:t>/26774-krakow-chronos-kairos-aion-greckie-rozumienie-czasu</a:t>
            </a:r>
          </a:p>
          <a:p>
            <a:endParaRPr lang="pl-PL" sz="1200" b="1" i="0" u="none" strike="noStrike" kern="1200" dirty="0">
              <a:solidFill>
                <a:schemeClr val="tx1"/>
              </a:solidFill>
              <a:effectLst/>
              <a:latin typeface="+mn-lt"/>
              <a:ea typeface="+mn-ea"/>
              <a:cs typeface="+mn-cs"/>
            </a:endParaRPr>
          </a:p>
          <a:p>
            <a:r>
              <a:rPr lang="pl-PL" sz="1200" b="1" i="0" u="none" strike="noStrike" kern="1200" dirty="0">
                <a:solidFill>
                  <a:schemeClr val="tx1"/>
                </a:solidFill>
                <a:effectLst/>
                <a:latin typeface="+mn-lt"/>
                <a:ea typeface="+mn-ea"/>
                <a:cs typeface="+mn-cs"/>
              </a:rPr>
              <a:t>Chronos, </a:t>
            </a:r>
            <a:r>
              <a:rPr lang="pl-PL" sz="1200" b="1" i="0" u="none" strike="noStrike" kern="1200" dirty="0" err="1">
                <a:solidFill>
                  <a:schemeClr val="tx1"/>
                </a:solidFill>
                <a:effectLst/>
                <a:latin typeface="+mn-lt"/>
                <a:ea typeface="+mn-ea"/>
                <a:cs typeface="+mn-cs"/>
              </a:rPr>
              <a:t>kairos</a:t>
            </a:r>
            <a:r>
              <a:rPr lang="pl-PL" sz="1200" b="1" i="0" u="none" strike="noStrike" kern="1200" dirty="0">
                <a:solidFill>
                  <a:schemeClr val="tx1"/>
                </a:solidFill>
                <a:effectLst/>
                <a:latin typeface="+mn-lt"/>
                <a:ea typeface="+mn-ea"/>
                <a:cs typeface="+mn-cs"/>
              </a:rPr>
              <a:t>, </a:t>
            </a:r>
            <a:r>
              <a:rPr lang="pl-PL" sz="1200" b="1" i="0" u="none" strike="noStrike" kern="1200" dirty="0" err="1">
                <a:solidFill>
                  <a:schemeClr val="tx1"/>
                </a:solidFill>
                <a:effectLst/>
                <a:latin typeface="+mn-lt"/>
                <a:ea typeface="+mn-ea"/>
                <a:cs typeface="+mn-cs"/>
              </a:rPr>
              <a:t>aion</a:t>
            </a:r>
            <a:r>
              <a:rPr lang="pl-PL" sz="1200" b="1" i="0" u="none" strike="noStrike" kern="1200" dirty="0">
                <a:solidFill>
                  <a:schemeClr val="tx1"/>
                </a:solidFill>
                <a:effectLst/>
                <a:latin typeface="+mn-lt"/>
                <a:ea typeface="+mn-ea"/>
                <a:cs typeface="+mn-cs"/>
              </a:rPr>
              <a:t> – te trzy pojęcia zarysowują grecką wykładnię czasu w jej wieloaspektowości i różnorodności, którą wykład nasz ma ambicję uchwycić.</a:t>
            </a:r>
            <a:endParaRPr lang="pl-PL" sz="1200" b="0" i="0" u="none" strike="noStrike" kern="1200" dirty="0">
              <a:solidFill>
                <a:schemeClr val="tx1"/>
              </a:solidFill>
              <a:effectLst/>
              <a:latin typeface="+mn-lt"/>
              <a:ea typeface="+mn-ea"/>
              <a:cs typeface="+mn-cs"/>
            </a:endParaRPr>
          </a:p>
          <a:p>
            <a:r>
              <a:rPr lang="pl-PL" sz="1200" b="0" i="0" u="none" strike="noStrike" kern="1200" dirty="0" err="1">
                <a:solidFill>
                  <a:schemeClr val="tx1"/>
                </a:solidFill>
                <a:effectLst/>
                <a:latin typeface="+mn-lt"/>
                <a:ea typeface="+mn-ea"/>
                <a:cs typeface="+mn-cs"/>
              </a:rPr>
              <a:t>Aion</a:t>
            </a:r>
            <a:r>
              <a:rPr lang="pl-PL" sz="1200" b="0" i="0" u="none" strike="noStrike" kern="1200" dirty="0">
                <a:solidFill>
                  <a:schemeClr val="tx1"/>
                </a:solidFill>
                <a:effectLst/>
                <a:latin typeface="+mn-lt"/>
                <a:ea typeface="+mn-ea"/>
                <a:cs typeface="+mn-cs"/>
              </a:rPr>
              <a:t> opisuje czas jako trwanie, wiek, wieczność. Wieczność będzie tu podstawowym znaczeniem i w tym też sensie używa tego terminu Platon w swoim </a:t>
            </a:r>
            <a:r>
              <a:rPr lang="pl-PL" sz="1200" b="0" i="0" u="none" strike="noStrike" kern="1200" dirty="0" err="1">
                <a:solidFill>
                  <a:schemeClr val="tx1"/>
                </a:solidFill>
                <a:effectLst/>
                <a:latin typeface="+mn-lt"/>
                <a:ea typeface="+mn-ea"/>
                <a:cs typeface="+mn-cs"/>
              </a:rPr>
              <a:t>Timajosie</a:t>
            </a:r>
            <a:r>
              <a:rPr lang="pl-PL" sz="1200" b="0" i="0" u="none" strike="noStrike" kern="1200" dirty="0">
                <a:solidFill>
                  <a:schemeClr val="tx1"/>
                </a:solidFill>
                <a:effectLst/>
                <a:latin typeface="+mn-lt"/>
                <a:ea typeface="+mn-ea"/>
                <a:cs typeface="+mn-cs"/>
              </a:rPr>
              <a:t>, gdy chce opisać sposób bycia najwyższych zasad i idei, a także Heraklit w swoim zagadkowym „osiemnastym fragmencie”. </a:t>
            </a:r>
            <a:r>
              <a:rPr lang="pl-PL" sz="1200" b="0" i="0" u="none" strike="noStrike" kern="1200" dirty="0" err="1">
                <a:solidFill>
                  <a:schemeClr val="tx1"/>
                </a:solidFill>
                <a:effectLst/>
                <a:latin typeface="+mn-lt"/>
                <a:ea typeface="+mn-ea"/>
                <a:cs typeface="+mn-cs"/>
              </a:rPr>
              <a:t>Aion</a:t>
            </a:r>
            <a:r>
              <a:rPr lang="pl-PL" sz="1200" b="0" i="0" u="none" strike="noStrike" kern="1200" dirty="0">
                <a:solidFill>
                  <a:schemeClr val="tx1"/>
                </a:solidFill>
                <a:effectLst/>
                <a:latin typeface="+mn-lt"/>
                <a:ea typeface="+mn-ea"/>
                <a:cs typeface="+mn-cs"/>
              </a:rPr>
              <a:t> może również jednak oznaczać wiek w sensie pewnego interwału czasowego; może wówczas – jak u Hezjoda, ale też jak w judeochrześcijańskiej wykładni dziejów – oznaczać pewną epokę, erę historyczną, ale może też opisywać wiek danej rzeczy o czasowym sposobie bycia, czyli np. wiek bytu ludzkiego: dzieciństwo, dojrzałość, starość. </a:t>
            </a:r>
          </a:p>
          <a:p>
            <a:r>
              <a:rPr lang="pl-PL" sz="1200" b="0" i="0" u="none" strike="noStrike" kern="1200" dirty="0">
                <a:solidFill>
                  <a:schemeClr val="tx1"/>
                </a:solidFill>
                <a:effectLst/>
                <a:latin typeface="+mn-lt"/>
                <a:ea typeface="+mn-ea"/>
                <a:cs typeface="+mn-cs"/>
              </a:rPr>
              <a:t>Chronos to czas ujęty jako ciągłość; wyraża ilościowy aspekt trwania, sekwencyjny porządek zdarzeń, możliwy dzięki rozumieniu czasu jako przepływu równych jednostek; dzięki temu właśnie może opisać czas w jego funkcji miary względem tego, co od czasu jest różne, ale co podlega zmianie. Gdy Arystoteles w IV księdze Fizyki poszukuje określenia istoty czasu jako miary, która zarazem pozwoliłaby mu zachować ontologiczną odrębność czasu, </a:t>
            </a:r>
            <a:r>
              <a:rPr lang="pl-PL" sz="1200" b="0" i="0" u="none" strike="noStrike" kern="1200" dirty="0" err="1">
                <a:solidFill>
                  <a:schemeClr val="tx1"/>
                </a:solidFill>
                <a:effectLst/>
                <a:latin typeface="+mn-lt"/>
                <a:ea typeface="+mn-ea"/>
                <a:cs typeface="+mn-cs"/>
              </a:rPr>
              <a:t>chronos</a:t>
            </a:r>
            <a:r>
              <a:rPr lang="pl-PL" sz="1200" b="0" i="0" u="none" strike="noStrike" kern="1200" dirty="0">
                <a:solidFill>
                  <a:schemeClr val="tx1"/>
                </a:solidFill>
                <a:effectLst/>
                <a:latin typeface="+mn-lt"/>
                <a:ea typeface="+mn-ea"/>
                <a:cs typeface="+mn-cs"/>
              </a:rPr>
              <a:t> stanowi dla niego podstawowe pojęcie.</a:t>
            </a:r>
          </a:p>
          <a:p>
            <a:r>
              <a:rPr lang="pl-PL" sz="1200" b="0" i="0" u="none" strike="noStrike" kern="1200" dirty="0" err="1">
                <a:solidFill>
                  <a:schemeClr val="tx1"/>
                </a:solidFill>
                <a:effectLst/>
                <a:latin typeface="+mn-lt"/>
                <a:ea typeface="+mn-ea"/>
                <a:cs typeface="+mn-cs"/>
              </a:rPr>
              <a:t>Kairos</a:t>
            </a:r>
            <a:r>
              <a:rPr lang="pl-PL" sz="1200" b="0" i="0" u="none" strike="noStrike" kern="1200" dirty="0">
                <a:solidFill>
                  <a:schemeClr val="tx1"/>
                </a:solidFill>
                <a:effectLst/>
                <a:latin typeface="+mn-lt"/>
                <a:ea typeface="+mn-ea"/>
                <a:cs typeface="+mn-cs"/>
              </a:rPr>
              <a:t> to „ten oto”, „ten właściwy” czas, odpowiedni moment do działania, stworzony przez okazję i niepowtarzalne, przemijające okoliczności. </a:t>
            </a:r>
            <a:r>
              <a:rPr lang="pl-PL" sz="1200" b="0" i="0" u="none" strike="noStrike" kern="1200" dirty="0" err="1">
                <a:solidFill>
                  <a:schemeClr val="tx1"/>
                </a:solidFill>
                <a:effectLst/>
                <a:latin typeface="+mn-lt"/>
                <a:ea typeface="+mn-ea"/>
                <a:cs typeface="+mn-cs"/>
              </a:rPr>
              <a:t>Kairos</a:t>
            </a:r>
            <a:r>
              <a:rPr lang="pl-PL" sz="1200" b="0" i="0" u="none" strike="noStrike" kern="1200" dirty="0">
                <a:solidFill>
                  <a:schemeClr val="tx1"/>
                </a:solidFill>
                <a:effectLst/>
                <a:latin typeface="+mn-lt"/>
                <a:ea typeface="+mn-ea"/>
                <a:cs typeface="+mn-cs"/>
              </a:rPr>
              <a:t> będzie zatem oznaczał krytyczny, decydujący moment, chwilę jedyną spośród wielu, chwilę doskonałą, dramatyczny, zawiązany na mgnienie oka splot okoliczności, losu i gotowości do działania.</a:t>
            </a:r>
          </a:p>
          <a:p>
            <a:r>
              <a:rPr lang="pl-PL" sz="1200" b="0" i="0" u="none" strike="noStrike" kern="1200" dirty="0">
                <a:solidFill>
                  <a:schemeClr val="tx1"/>
                </a:solidFill>
                <a:effectLst/>
                <a:latin typeface="+mn-lt"/>
                <a:ea typeface="+mn-ea"/>
                <a:cs typeface="+mn-cs"/>
              </a:rPr>
              <a:t>--</a:t>
            </a:r>
            <a:br>
              <a:rPr lang="pl-PL" sz="1200" b="0" i="0" u="none" strike="noStrike" kern="1200" dirty="0">
                <a:solidFill>
                  <a:schemeClr val="tx1"/>
                </a:solidFill>
                <a:effectLst/>
                <a:latin typeface="+mn-lt"/>
                <a:ea typeface="+mn-ea"/>
                <a:cs typeface="+mn-cs"/>
              </a:rPr>
            </a:br>
            <a:r>
              <a:rPr lang="pl-PL" sz="1200" b="0" i="0" u="none" strike="noStrike" kern="1200" dirty="0">
                <a:solidFill>
                  <a:schemeClr val="tx1"/>
                </a:solidFill>
                <a:effectLst/>
                <a:latin typeface="+mn-lt"/>
                <a:ea typeface="+mn-ea"/>
                <a:cs typeface="+mn-cs"/>
              </a:rPr>
              <a:t>dr Radosław Strzelecki – filozof, etyk, adiunkt w Instytucie Filozofii Uniwersytetu Jagiellońskiego. Jest autorem m. in. książek "</a:t>
            </a:r>
            <a:r>
              <a:rPr lang="pl-PL" sz="1200" b="0" i="0" u="none" strike="noStrike" kern="1200" dirty="0" err="1">
                <a:solidFill>
                  <a:schemeClr val="tx1"/>
                </a:solidFill>
                <a:effectLst/>
                <a:latin typeface="+mn-lt"/>
                <a:ea typeface="+mn-ea"/>
                <a:cs typeface="+mn-cs"/>
              </a:rPr>
              <a:t>Ethos</a:t>
            </a:r>
            <a:r>
              <a:rPr lang="pl-PL" sz="1200" b="0" i="0" u="none" strike="noStrike" kern="1200" dirty="0">
                <a:solidFill>
                  <a:schemeClr val="tx1"/>
                </a:solidFill>
                <a:effectLst/>
                <a:latin typeface="+mn-lt"/>
                <a:ea typeface="+mn-ea"/>
                <a:cs typeface="+mn-cs"/>
              </a:rPr>
              <a:t> i wolność. W poszukiwaniu etycznej wymowy „Bycia i czasu” Martina Heideggera" (Kraków 2006) i "Odpowiedzieć Byciu. Odpowiedzieć Innemu" (Kraków 2014). Publikuje też m. in. w „Kwartalniku Filozoficznym” i „Znaku”</a:t>
            </a:r>
            <a:br>
              <a:rPr lang="pl-PL" sz="1200" b="0" i="0" u="none" strike="noStrike" kern="1200" dirty="0">
                <a:solidFill>
                  <a:schemeClr val="tx1"/>
                </a:solidFill>
                <a:effectLst/>
                <a:latin typeface="+mn-lt"/>
                <a:ea typeface="+mn-ea"/>
                <a:cs typeface="+mn-cs"/>
              </a:rPr>
            </a:br>
            <a:r>
              <a:rPr lang="pl-PL" sz="1200" b="0" i="0" u="none" strike="noStrike" kern="1200" dirty="0">
                <a:solidFill>
                  <a:schemeClr val="tx1"/>
                </a:solidFill>
                <a:effectLst/>
                <a:latin typeface="+mn-lt"/>
                <a:ea typeface="+mn-ea"/>
                <a:cs typeface="+mn-cs"/>
              </a:rPr>
              <a:t>Wojciech </a:t>
            </a:r>
            <a:r>
              <a:rPr lang="pl-PL" sz="1200" b="0" i="0" u="none" strike="noStrike" kern="1200" dirty="0" err="1">
                <a:solidFill>
                  <a:schemeClr val="tx1"/>
                </a:solidFill>
                <a:effectLst/>
                <a:latin typeface="+mn-lt"/>
                <a:ea typeface="+mn-ea"/>
                <a:cs typeface="+mn-cs"/>
              </a:rPr>
              <a:t>Gmuzdek</a:t>
            </a:r>
            <a:r>
              <a:rPr lang="pl-PL" sz="1200" b="0" i="0" u="none" strike="noStrike" kern="1200" dirty="0">
                <a:solidFill>
                  <a:schemeClr val="tx1"/>
                </a:solidFill>
                <a:effectLst/>
                <a:latin typeface="+mn-lt"/>
                <a:ea typeface="+mn-ea"/>
                <a:cs typeface="+mn-cs"/>
              </a:rPr>
              <a:t> – student V roku filozofii na Uniwersytecie Jagiellońskim. Jego praca licencjacka o fenomenie nudy w ujęciu Martina Heideggera opublikowana została w "Kwartalniku Filozoficznym".</a:t>
            </a:r>
          </a:p>
          <a:p>
            <a:endParaRPr lang="pl-PL" dirty="0"/>
          </a:p>
        </p:txBody>
      </p:sp>
    </p:spTree>
    <p:extLst>
      <p:ext uri="{BB962C8B-B14F-4D97-AF65-F5344CB8AC3E}">
        <p14:creationId xmlns:p14="http://schemas.microsoft.com/office/powerpoint/2010/main" val="3475837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9593721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2044895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826886E3-B863-4D46-88F6-61AE7EB3FF96}" type="slidenum">
              <a:rPr lang="pl-PL" smtClean="0"/>
              <a:t>48</a:t>
            </a:fld>
            <a:endParaRPr lang="pl-PL"/>
          </a:p>
        </p:txBody>
      </p:sp>
    </p:spTree>
    <p:extLst>
      <p:ext uri="{BB962C8B-B14F-4D97-AF65-F5344CB8AC3E}">
        <p14:creationId xmlns:p14="http://schemas.microsoft.com/office/powerpoint/2010/main" val="374153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228108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1294809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418131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21179176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177945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4149624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7191848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744917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is szablonu">
    <p:spTree>
      <p:nvGrpSpPr>
        <p:cNvPr id="1" name=""/>
        <p:cNvGrpSpPr/>
        <p:nvPr/>
      </p:nvGrpSpPr>
      <p:grpSpPr>
        <a:xfrm>
          <a:off x="0" y="0"/>
          <a:ext cx="0" cy="0"/>
          <a:chOff x="0" y="0"/>
          <a:chExt cx="0" cy="0"/>
        </a:xfrm>
      </p:grpSpPr>
      <p:sp>
        <p:nvSpPr>
          <p:cNvPr id="2" name="Tytuł 1"/>
          <p:cNvSpPr>
            <a:spLocks noGrp="1"/>
          </p:cNvSpPr>
          <p:nvPr>
            <p:ph type="title" hasCustomPrompt="1"/>
          </p:nvPr>
        </p:nvSpPr>
        <p:spPr/>
        <p:txBody>
          <a:bodyPr>
            <a:normAutofit/>
          </a:bodyPr>
          <a:lstStyle>
            <a:lvl1pPr>
              <a:defRPr sz="4000"/>
            </a:lvl1pPr>
          </a:lstStyle>
          <a:p>
            <a:r>
              <a:rPr lang="pl-PL" dirty="0"/>
              <a:t>Opis szablonu W34 V2.4 bo mi się </a:t>
            </a:r>
            <a:r>
              <a:rPr lang="pl-PL"/>
              <a:t>numer podoba.</a:t>
            </a:r>
            <a:endParaRPr lang="pl-PL" dirty="0"/>
          </a:p>
        </p:txBody>
      </p:sp>
      <p:sp>
        <p:nvSpPr>
          <p:cNvPr id="3" name="Symbol zastępczy daty 2"/>
          <p:cNvSpPr>
            <a:spLocks noGrp="1"/>
          </p:cNvSpPr>
          <p:nvPr>
            <p:ph type="dt" sz="half" idx="10"/>
          </p:nvPr>
        </p:nvSpPr>
        <p:spPr/>
        <p:txBody>
          <a:bodyPr/>
          <a:lstStyle/>
          <a:p>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B18FA68A-9F98-AD4F-B60A-1C984F9A36F6}" type="slidenum">
              <a:rPr lang="pl-PL" smtClean="0"/>
              <a:t>‹#›</a:t>
            </a:fld>
            <a:endParaRPr lang="pl-PL"/>
          </a:p>
        </p:txBody>
      </p:sp>
      <p:sp>
        <p:nvSpPr>
          <p:cNvPr id="7" name="Symbol zastępczy zawartości 6"/>
          <p:cNvSpPr>
            <a:spLocks noGrp="1"/>
          </p:cNvSpPr>
          <p:nvPr>
            <p:ph sz="quarter" idx="13" hasCustomPrompt="1"/>
          </p:nvPr>
        </p:nvSpPr>
        <p:spPr>
          <a:xfrm>
            <a:off x="838200" y="1893888"/>
            <a:ext cx="10515600" cy="3054350"/>
          </a:xfrm>
        </p:spPr>
        <p:txBody>
          <a:bodyPr/>
          <a:lstStyle>
            <a:lvl1pPr>
              <a:defRPr baseline="0"/>
            </a:lvl1pPr>
            <a:lvl2pPr>
              <a:defRPr baseline="0"/>
            </a:lvl2pPr>
          </a:lstStyle>
          <a:p>
            <a:pPr lvl="0"/>
            <a:r>
              <a:rPr lang="pl-PL" dirty="0"/>
              <a:t>Tu będę sobie opisywał na czym polega ten szablon</a:t>
            </a:r>
          </a:p>
          <a:p>
            <a:pPr lvl="1"/>
            <a:r>
              <a:rPr lang="pl-PL" dirty="0"/>
              <a:t>Powstał we wrześniu 2019, przy okazji wykładu „Inwestycje które nie spłoną” i wykładu „nadzieja ucznia Jezusa”. Wersja 2.4 jest pierwsza </a:t>
            </a:r>
            <a:r>
              <a:rPr lang="mr-IN" dirty="0"/>
              <a:t>–</a:t>
            </a:r>
            <a:r>
              <a:rPr lang="pl-PL" dirty="0"/>
              <a:t> ma ustalone jakoś kolory.</a:t>
            </a:r>
          </a:p>
          <a:p>
            <a:pPr lvl="1"/>
            <a:r>
              <a:rPr lang="pl-PL" dirty="0"/>
              <a:t>Warto by tu wstawić szablony jakie miałem w prezentacjach 3S-owych.</a:t>
            </a:r>
          </a:p>
        </p:txBody>
      </p:sp>
    </p:spTree>
    <p:extLst>
      <p:ext uri="{BB962C8B-B14F-4D97-AF65-F5344CB8AC3E}">
        <p14:creationId xmlns:p14="http://schemas.microsoft.com/office/powerpoint/2010/main" val="1804050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Cytat i komentarz">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 styl wz. tyt.</a:t>
            </a:r>
          </a:p>
        </p:txBody>
      </p:sp>
      <p:sp>
        <p:nvSpPr>
          <p:cNvPr id="3" name="Symbol zastępczy zawartości 2"/>
          <p:cNvSpPr>
            <a:spLocks noGrp="1"/>
          </p:cNvSpPr>
          <p:nvPr>
            <p:ph idx="1"/>
          </p:nvPr>
        </p:nvSpPr>
        <p:spPr>
          <a:xfrm>
            <a:off x="838200" y="1825625"/>
            <a:ext cx="10515600" cy="2070514"/>
          </a:xfrm>
          <a:solidFill>
            <a:schemeClr val="accent4">
              <a:lumMod val="20000"/>
              <a:lumOff val="80000"/>
            </a:schemeClr>
          </a:solidFill>
          <a:ln w="6350">
            <a:solidFill>
              <a:srgbClr val="BF9500"/>
            </a:solidFill>
            <a:prstDash val="sysDot"/>
          </a:ln>
        </p:spPr>
        <p:txBody>
          <a:bodyPr vert="horz" lIns="91440" tIns="45720" rIns="91440" bIns="45720" rtlCol="0" anchor="ctr">
            <a:normAutofit/>
          </a:bodyPr>
          <a:lstStyle>
            <a:lvl1pPr>
              <a:defRPr lang="pl-PL" sz="2400" i="1"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defRPr>
            </a:lvl1pPr>
          </a:lstStyle>
          <a:p>
            <a:pPr marL="0" lvl="0" indent="0" algn="just">
              <a:spcBef>
                <a:spcPts val="400"/>
              </a:spcBef>
              <a:buNone/>
            </a:pPr>
            <a:r>
              <a:rPr lang="pl-PL"/>
              <a:t>Kliknij, aby edytować style wzorca tekstu</a:t>
            </a:r>
          </a:p>
        </p:txBody>
      </p:sp>
      <p:sp>
        <p:nvSpPr>
          <p:cNvPr id="4" name="Symbol zastępczy daty 3"/>
          <p:cNvSpPr>
            <a:spLocks noGrp="1"/>
          </p:cNvSpPr>
          <p:nvPr>
            <p:ph type="dt" sz="half" idx="10"/>
          </p:nvPr>
        </p:nvSpPr>
        <p:spPr/>
        <p:txBody>
          <a:bodyPr/>
          <a:lstStyle/>
          <a:p>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18FA68A-9F98-AD4F-B60A-1C984F9A36F6}" type="slidenum">
              <a:rPr lang="pl-PL" smtClean="0"/>
              <a:t>‹#›</a:t>
            </a:fld>
            <a:endParaRPr lang="pl-PL"/>
          </a:p>
        </p:txBody>
      </p:sp>
      <p:sp>
        <p:nvSpPr>
          <p:cNvPr id="7" name="Symbol zastępczy zawartości 2"/>
          <p:cNvSpPr>
            <a:spLocks noGrp="1"/>
          </p:cNvSpPr>
          <p:nvPr>
            <p:ph idx="13"/>
          </p:nvPr>
        </p:nvSpPr>
        <p:spPr>
          <a:xfrm>
            <a:off x="838200" y="4031076"/>
            <a:ext cx="10515600" cy="2070514"/>
          </a:xfrm>
        </p:spPr>
        <p:txBody>
          <a:bodyPr>
            <a:normAutofit/>
          </a:bodyPr>
          <a:lstStyle>
            <a:lvl1pPr>
              <a:defRPr sz="2400"/>
            </a:lvl1pPr>
            <a:lvl2pPr>
              <a:defRPr sz="2000"/>
            </a:lvl2pPr>
            <a:lvl3pPr>
              <a:defRPr sz="1800"/>
            </a:lvl3pPr>
            <a:lvl4pPr>
              <a:defRPr sz="1600"/>
            </a:lvl4pPr>
            <a:lvl5pPr>
              <a:defRPr sz="1600"/>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_Cytat i komentarz 2">
    <p:spTree>
      <p:nvGrpSpPr>
        <p:cNvPr id="1" name=""/>
        <p:cNvGrpSpPr/>
        <p:nvPr/>
      </p:nvGrpSpPr>
      <p:grpSpPr>
        <a:xfrm>
          <a:off x="0" y="0"/>
          <a:ext cx="0" cy="0"/>
          <a:chOff x="0" y="0"/>
          <a:chExt cx="0" cy="0"/>
        </a:xfrm>
      </p:grpSpPr>
      <p:sp>
        <p:nvSpPr>
          <p:cNvPr id="2" name="Tytuł 1"/>
          <p:cNvSpPr>
            <a:spLocks noGrp="1"/>
          </p:cNvSpPr>
          <p:nvPr>
            <p:ph type="title" hasCustomPrompt="1"/>
          </p:nvPr>
        </p:nvSpPr>
        <p:spPr/>
        <p:txBody>
          <a:bodyPr anchor="t"/>
          <a:lstStyle/>
          <a:p>
            <a:r>
              <a:rPr lang="pl-PL" dirty="0"/>
              <a:t>Kliknij, aby </a:t>
            </a:r>
            <a:r>
              <a:rPr lang="pl-PL" dirty="0" err="1"/>
              <a:t>edyt</a:t>
            </a:r>
            <a:r>
              <a:rPr lang="pl-PL" dirty="0"/>
              <a:t>. styl wz. tyt.</a:t>
            </a:r>
          </a:p>
        </p:txBody>
      </p:sp>
      <p:sp>
        <p:nvSpPr>
          <p:cNvPr id="3" name="Symbol zastępczy zawartości 2"/>
          <p:cNvSpPr>
            <a:spLocks noGrp="1"/>
          </p:cNvSpPr>
          <p:nvPr>
            <p:ph idx="1" hasCustomPrompt="1"/>
          </p:nvPr>
        </p:nvSpPr>
        <p:spPr>
          <a:xfrm>
            <a:off x="838200" y="1254369"/>
            <a:ext cx="10515600" cy="3098970"/>
          </a:xfrm>
          <a:solidFill>
            <a:schemeClr val="accent4">
              <a:lumMod val="20000"/>
              <a:lumOff val="80000"/>
            </a:schemeClr>
          </a:solidFill>
          <a:ln w="6350">
            <a:solidFill>
              <a:srgbClr val="BF9500"/>
            </a:solidFill>
            <a:prstDash val="sysDot"/>
          </a:ln>
        </p:spPr>
        <p:txBody>
          <a:bodyPr anchor="ctr">
            <a:normAutofit/>
          </a:bodyPr>
          <a:lstStyle>
            <a:lvl1pPr marL="0" indent="0" algn="just">
              <a:spcBef>
                <a:spcPts val="400"/>
              </a:spcBef>
              <a:buNone/>
              <a:defRPr sz="2400" i="1">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pl-PL" dirty="0"/>
              <a:t>Kliknij, aby edytować style wzorca tekstu</a:t>
            </a:r>
          </a:p>
        </p:txBody>
      </p:sp>
      <p:sp>
        <p:nvSpPr>
          <p:cNvPr id="7" name="Symbol zastępczy zawartości 2"/>
          <p:cNvSpPr>
            <a:spLocks noGrp="1"/>
          </p:cNvSpPr>
          <p:nvPr>
            <p:ph idx="13"/>
          </p:nvPr>
        </p:nvSpPr>
        <p:spPr>
          <a:xfrm>
            <a:off x="838200" y="4528031"/>
            <a:ext cx="10515600" cy="2070514"/>
          </a:xfrm>
        </p:spPr>
        <p:txBody>
          <a:bodyPr>
            <a:normAutofit/>
          </a:bodyPr>
          <a:lstStyle>
            <a:lvl1pPr>
              <a:defRPr sz="2400"/>
            </a:lvl1pPr>
            <a:lvl2pPr>
              <a:defRPr sz="2000"/>
            </a:lvl2pPr>
            <a:lvl3pPr>
              <a:defRPr sz="1800"/>
            </a:lvl3pPr>
            <a:lvl4pPr>
              <a:defRPr sz="1600"/>
            </a:lvl4pPr>
            <a:lvl5pPr>
              <a:defRPr sz="1600"/>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Cytat i komentarz">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 styl wz. tyt.</a:t>
            </a:r>
          </a:p>
        </p:txBody>
      </p:sp>
      <p:sp>
        <p:nvSpPr>
          <p:cNvPr id="3" name="Symbol zastępczy zawartości 2"/>
          <p:cNvSpPr>
            <a:spLocks noGrp="1"/>
          </p:cNvSpPr>
          <p:nvPr>
            <p:ph idx="1"/>
          </p:nvPr>
        </p:nvSpPr>
        <p:spPr>
          <a:xfrm>
            <a:off x="838200" y="1825625"/>
            <a:ext cx="10515600" cy="2070514"/>
          </a:xfrm>
          <a:solidFill>
            <a:schemeClr val="accent4">
              <a:lumMod val="20000"/>
              <a:lumOff val="80000"/>
            </a:schemeClr>
          </a:solidFill>
          <a:ln w="6350">
            <a:solidFill>
              <a:srgbClr val="BF9500"/>
            </a:solidFill>
            <a:prstDash val="sysDot"/>
          </a:ln>
        </p:spPr>
        <p:txBody>
          <a:bodyPr vert="horz" lIns="91440" tIns="45720" rIns="91440" bIns="45720" rtlCol="0" anchor="ctr">
            <a:normAutofit/>
          </a:bodyPr>
          <a:lstStyle>
            <a:lvl1pPr>
              <a:defRPr lang="pl-PL" sz="2400" i="1"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defRPr>
            </a:lvl1pPr>
          </a:lstStyle>
          <a:p>
            <a:pPr marL="0" lvl="0" indent="0" algn="just">
              <a:spcBef>
                <a:spcPts val="400"/>
              </a:spcBef>
              <a:buNone/>
            </a:pPr>
            <a:r>
              <a:rPr lang="pl-PL"/>
              <a:t>Kliknij, aby edytować style wzorca tekstu</a:t>
            </a:r>
          </a:p>
        </p:txBody>
      </p:sp>
      <p:sp>
        <p:nvSpPr>
          <p:cNvPr id="4" name="Symbol zastępczy daty 3"/>
          <p:cNvSpPr>
            <a:spLocks noGrp="1"/>
          </p:cNvSpPr>
          <p:nvPr>
            <p:ph type="dt" sz="half" idx="10"/>
          </p:nvPr>
        </p:nvSpPr>
        <p:spPr/>
        <p:txBody>
          <a:bodyPr/>
          <a:lstStyle/>
          <a:p>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18FA68A-9F98-AD4F-B60A-1C984F9A36F6}" type="slidenum">
              <a:rPr lang="pl-PL" smtClean="0"/>
              <a:t>‹#›</a:t>
            </a:fld>
            <a:endParaRPr lang="pl-PL"/>
          </a:p>
        </p:txBody>
      </p:sp>
      <p:sp>
        <p:nvSpPr>
          <p:cNvPr id="7" name="Symbol zastępczy zawartości 2"/>
          <p:cNvSpPr>
            <a:spLocks noGrp="1"/>
          </p:cNvSpPr>
          <p:nvPr>
            <p:ph idx="13"/>
          </p:nvPr>
        </p:nvSpPr>
        <p:spPr>
          <a:xfrm>
            <a:off x="838200" y="4031076"/>
            <a:ext cx="10515600" cy="2070514"/>
          </a:xfrm>
        </p:spPr>
        <p:txBody>
          <a:bodyPr>
            <a:normAutofit/>
          </a:bodyPr>
          <a:lstStyle>
            <a:lvl1pPr>
              <a:defRPr sz="2400"/>
            </a:lvl1pPr>
            <a:lvl2pPr>
              <a:defRPr sz="2000"/>
            </a:lvl2pPr>
            <a:lvl3pPr>
              <a:defRPr sz="1800"/>
            </a:lvl3pPr>
            <a:lvl4pPr>
              <a:defRPr sz="1600"/>
            </a:lvl4pPr>
            <a:lvl5pPr>
              <a:defRPr sz="1600"/>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Cytat i komentarz 2">
    <p:spTree>
      <p:nvGrpSpPr>
        <p:cNvPr id="1" name=""/>
        <p:cNvGrpSpPr/>
        <p:nvPr/>
      </p:nvGrpSpPr>
      <p:grpSpPr>
        <a:xfrm>
          <a:off x="0" y="0"/>
          <a:ext cx="0" cy="0"/>
          <a:chOff x="0" y="0"/>
          <a:chExt cx="0" cy="0"/>
        </a:xfrm>
      </p:grpSpPr>
      <p:sp>
        <p:nvSpPr>
          <p:cNvPr id="2" name="Tytuł 1"/>
          <p:cNvSpPr>
            <a:spLocks noGrp="1"/>
          </p:cNvSpPr>
          <p:nvPr>
            <p:ph type="title" hasCustomPrompt="1"/>
          </p:nvPr>
        </p:nvSpPr>
        <p:spPr/>
        <p:txBody>
          <a:bodyPr anchor="t"/>
          <a:lstStyle/>
          <a:p>
            <a:r>
              <a:rPr lang="pl-PL" dirty="0"/>
              <a:t>Kliknij, aby </a:t>
            </a:r>
            <a:r>
              <a:rPr lang="pl-PL" dirty="0" err="1"/>
              <a:t>edyt</a:t>
            </a:r>
            <a:r>
              <a:rPr lang="pl-PL" dirty="0"/>
              <a:t>. styl wz. tyt.</a:t>
            </a:r>
          </a:p>
        </p:txBody>
      </p:sp>
      <p:sp>
        <p:nvSpPr>
          <p:cNvPr id="3" name="Symbol zastępczy zawartości 2"/>
          <p:cNvSpPr>
            <a:spLocks noGrp="1"/>
          </p:cNvSpPr>
          <p:nvPr>
            <p:ph idx="1" hasCustomPrompt="1"/>
          </p:nvPr>
        </p:nvSpPr>
        <p:spPr>
          <a:xfrm>
            <a:off x="838200" y="1254369"/>
            <a:ext cx="10515600" cy="3098970"/>
          </a:xfrm>
          <a:solidFill>
            <a:schemeClr val="accent4">
              <a:lumMod val="20000"/>
              <a:lumOff val="80000"/>
            </a:schemeClr>
          </a:solidFill>
          <a:ln w="6350">
            <a:solidFill>
              <a:srgbClr val="BF9500"/>
            </a:solidFill>
            <a:prstDash val="sysDot"/>
          </a:ln>
        </p:spPr>
        <p:txBody>
          <a:bodyPr anchor="ctr">
            <a:normAutofit/>
          </a:bodyPr>
          <a:lstStyle>
            <a:lvl1pPr marL="0" indent="0" algn="just">
              <a:spcBef>
                <a:spcPts val="400"/>
              </a:spcBef>
              <a:buNone/>
              <a:defRPr sz="2400" i="1">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pl-PL" dirty="0"/>
              <a:t>Kliknij, aby edytować style wzorca tekstu</a:t>
            </a:r>
          </a:p>
        </p:txBody>
      </p:sp>
      <p:sp>
        <p:nvSpPr>
          <p:cNvPr id="7" name="Symbol zastępczy zawartości 2"/>
          <p:cNvSpPr>
            <a:spLocks noGrp="1"/>
          </p:cNvSpPr>
          <p:nvPr>
            <p:ph idx="13"/>
          </p:nvPr>
        </p:nvSpPr>
        <p:spPr>
          <a:xfrm>
            <a:off x="838200" y="4528031"/>
            <a:ext cx="10515600" cy="2070514"/>
          </a:xfrm>
        </p:spPr>
        <p:txBody>
          <a:bodyPr>
            <a:normAutofit/>
          </a:bodyPr>
          <a:lstStyle>
            <a:lvl1pPr>
              <a:defRPr sz="2400"/>
            </a:lvl1pPr>
            <a:lvl2pPr>
              <a:defRPr sz="2000"/>
            </a:lvl2pPr>
            <a:lvl3pPr>
              <a:defRPr sz="1800"/>
            </a:lvl3pPr>
            <a:lvl4pPr>
              <a:defRPr sz="1600"/>
            </a:lvl4pPr>
            <a:lvl5pPr>
              <a:defRPr sz="1600"/>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Karta UBG z opisem">
    <p:spTree>
      <p:nvGrpSpPr>
        <p:cNvPr id="1" name=""/>
        <p:cNvGrpSpPr/>
        <p:nvPr/>
      </p:nvGrpSpPr>
      <p:grpSpPr>
        <a:xfrm>
          <a:off x="0" y="0"/>
          <a:ext cx="0" cy="0"/>
          <a:chOff x="0" y="0"/>
          <a:chExt cx="0" cy="0"/>
        </a:xfrm>
      </p:grpSpPr>
      <p:sp>
        <p:nvSpPr>
          <p:cNvPr id="2" name="Tytuł 1"/>
          <p:cNvSpPr>
            <a:spLocks noGrp="1"/>
          </p:cNvSpPr>
          <p:nvPr>
            <p:ph type="title" hasCustomPrompt="1"/>
          </p:nvPr>
        </p:nvSpPr>
        <p:spPr>
          <a:xfrm>
            <a:off x="4637456" y="187324"/>
            <a:ext cx="7249743" cy="514423"/>
          </a:xfrm>
        </p:spPr>
        <p:txBody>
          <a:bodyPr anchor="t"/>
          <a:lstStyle>
            <a:lvl1pPr>
              <a:defRPr sz="3200" b="1">
                <a:latin typeface="+mn-lt"/>
              </a:defRPr>
            </a:lvl1pPr>
          </a:lstStyle>
          <a:p>
            <a:r>
              <a:rPr lang="pl-PL" dirty="0"/>
              <a:t>Kliknij, aby </a:t>
            </a:r>
            <a:r>
              <a:rPr lang="pl-PL" dirty="0" err="1"/>
              <a:t>edyt</a:t>
            </a:r>
            <a:r>
              <a:rPr lang="pl-PL" dirty="0"/>
              <a:t>. styl wz. tyt.`</a:t>
            </a:r>
          </a:p>
        </p:txBody>
      </p:sp>
      <p:sp>
        <p:nvSpPr>
          <p:cNvPr id="3" name="Symbol zastępczy obrazu 2"/>
          <p:cNvSpPr>
            <a:spLocks noGrp="1" noChangeAspect="1"/>
          </p:cNvSpPr>
          <p:nvPr>
            <p:ph type="pic" idx="1"/>
          </p:nvPr>
        </p:nvSpPr>
        <p:spPr>
          <a:xfrm>
            <a:off x="-290944" y="0"/>
            <a:ext cx="4928400" cy="695031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Przeciągnij obraz na symbol zastępczy lub kliknij ikonę, aby go dodać</a:t>
            </a:r>
          </a:p>
        </p:txBody>
      </p:sp>
      <p:sp>
        <p:nvSpPr>
          <p:cNvPr id="4" name="Symbol zastępczy tekstu 3"/>
          <p:cNvSpPr>
            <a:spLocks noGrp="1"/>
          </p:cNvSpPr>
          <p:nvPr>
            <p:ph type="body" sz="half" idx="2"/>
          </p:nvPr>
        </p:nvSpPr>
        <p:spPr>
          <a:xfrm>
            <a:off x="4637456" y="873303"/>
            <a:ext cx="7249743" cy="3158370"/>
          </a:xfrm>
        </p:spPr>
        <p:txBody>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8" name="Symbol zastępczy tekstu 3"/>
          <p:cNvSpPr>
            <a:spLocks noGrp="1"/>
          </p:cNvSpPr>
          <p:nvPr>
            <p:ph type="body" sz="half" idx="10"/>
          </p:nvPr>
        </p:nvSpPr>
        <p:spPr>
          <a:xfrm>
            <a:off x="4637456" y="4203229"/>
            <a:ext cx="7249743" cy="239153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cxnSp>
        <p:nvCxnSpPr>
          <p:cNvPr id="11" name="Łącznik prosty 10"/>
          <p:cNvCxnSpPr/>
          <p:nvPr userDrawn="1"/>
        </p:nvCxnSpPr>
        <p:spPr>
          <a:xfrm>
            <a:off x="4390997" y="187324"/>
            <a:ext cx="0" cy="640743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9029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tmplLst>
          <p:tmpl lvl="1">
            <p:tnLst>
              <p:par>
                <p:cTn presetID="1"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Lst>
      </p:bldP>
      <p:bldP spid="8" grpId="0" build="p">
        <p:tmplLst>
          <p:tmpl lvl="1">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cTn>
              </p:par>
            </p:tnLst>
          </p:tmpl>
        </p:tmplLst>
      </p:bldP>
    </p:bldLst>
  </p:timing>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Karta UBG z opisem">
    <p:spTree>
      <p:nvGrpSpPr>
        <p:cNvPr id="1" name=""/>
        <p:cNvGrpSpPr/>
        <p:nvPr/>
      </p:nvGrpSpPr>
      <p:grpSpPr>
        <a:xfrm>
          <a:off x="0" y="0"/>
          <a:ext cx="0" cy="0"/>
          <a:chOff x="0" y="0"/>
          <a:chExt cx="0" cy="0"/>
        </a:xfrm>
      </p:grpSpPr>
      <p:sp>
        <p:nvSpPr>
          <p:cNvPr id="2" name="Tytuł 1"/>
          <p:cNvSpPr>
            <a:spLocks noGrp="1"/>
          </p:cNvSpPr>
          <p:nvPr>
            <p:ph type="title" hasCustomPrompt="1"/>
          </p:nvPr>
        </p:nvSpPr>
        <p:spPr>
          <a:xfrm>
            <a:off x="4637456" y="187324"/>
            <a:ext cx="7380373" cy="514423"/>
          </a:xfrm>
        </p:spPr>
        <p:txBody>
          <a:bodyPr anchor="t"/>
          <a:lstStyle>
            <a:lvl1pPr>
              <a:defRPr sz="3200" b="1">
                <a:latin typeface="+mn-lt"/>
              </a:defRPr>
            </a:lvl1pPr>
          </a:lstStyle>
          <a:p>
            <a:r>
              <a:rPr lang="pl-PL" dirty="0"/>
              <a:t>Kliknij, aby </a:t>
            </a:r>
            <a:r>
              <a:rPr lang="pl-PL" dirty="0" err="1"/>
              <a:t>edyt</a:t>
            </a:r>
            <a:r>
              <a:rPr lang="pl-PL" dirty="0"/>
              <a:t>. styl wz. tyt.`</a:t>
            </a:r>
          </a:p>
        </p:txBody>
      </p:sp>
      <p:sp>
        <p:nvSpPr>
          <p:cNvPr id="3" name="Symbol zastępczy obrazu 2"/>
          <p:cNvSpPr>
            <a:spLocks noGrp="1" noChangeAspect="1"/>
          </p:cNvSpPr>
          <p:nvPr>
            <p:ph type="pic" idx="1"/>
          </p:nvPr>
        </p:nvSpPr>
        <p:spPr>
          <a:xfrm>
            <a:off x="-290944" y="0"/>
            <a:ext cx="4928400" cy="695031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Przeciągnij obraz na symbol zastępczy lub kliknij ikonę, aby go dodać</a:t>
            </a:r>
          </a:p>
        </p:txBody>
      </p:sp>
      <p:sp>
        <p:nvSpPr>
          <p:cNvPr id="4" name="Symbol zastępczy tekstu 3"/>
          <p:cNvSpPr>
            <a:spLocks noGrp="1"/>
          </p:cNvSpPr>
          <p:nvPr>
            <p:ph type="body" sz="half" idx="2"/>
          </p:nvPr>
        </p:nvSpPr>
        <p:spPr>
          <a:xfrm>
            <a:off x="4637456" y="873303"/>
            <a:ext cx="7380373" cy="3158370"/>
          </a:xfrm>
          <a:solidFill>
            <a:schemeClr val="accent4">
              <a:lumMod val="20000"/>
              <a:lumOff val="80000"/>
            </a:schemeClr>
          </a:solidFill>
          <a:ln w="6350">
            <a:solidFill>
              <a:srgbClr val="BF9500"/>
            </a:solidFill>
            <a:prstDash val="sysDot"/>
          </a:ln>
        </p:spPr>
        <p:txBody>
          <a:bodyPr vert="horz" lIns="91440" tIns="45720" rIns="91440" bIns="45720" rtlCol="0" anchor="ctr">
            <a:normAutofit/>
          </a:bodyPr>
          <a:lstStyle>
            <a:lvl1pPr marL="228600" indent="-228600">
              <a:buNone/>
              <a:defRPr lang="pl-PL" sz="2400" i="0" dirty="0">
                <a:solidFill>
                  <a:schemeClr val="accent2">
                    <a:lumMod val="50000"/>
                  </a:schemeClr>
                </a:solidFill>
                <a:latin typeface="Verdana" panose="020B0604030504040204" pitchFamily="34" charset="0"/>
                <a:ea typeface="Verdana" panose="020B0604030504040204" pitchFamily="34" charset="0"/>
                <a:cs typeface="Arial" panose="020B0604020202020204" pitchFamily="34" charset="0"/>
              </a:defRPr>
            </a:lvl1pPr>
          </a:lstStyle>
          <a:p>
            <a:pPr marL="0" lvl="0" indent="0" algn="just">
              <a:spcBef>
                <a:spcPts val="400"/>
              </a:spcBef>
            </a:pPr>
            <a:r>
              <a:rPr lang="pl-PL"/>
              <a:t>Kliknij, aby edytować style wzorca tekstu</a:t>
            </a:r>
          </a:p>
        </p:txBody>
      </p:sp>
      <p:sp>
        <p:nvSpPr>
          <p:cNvPr id="8" name="Symbol zastępczy tekstu 3"/>
          <p:cNvSpPr>
            <a:spLocks noGrp="1"/>
          </p:cNvSpPr>
          <p:nvPr>
            <p:ph type="body" sz="half" idx="10"/>
          </p:nvPr>
        </p:nvSpPr>
        <p:spPr>
          <a:xfrm>
            <a:off x="4637456" y="4203229"/>
            <a:ext cx="7380373" cy="2391534"/>
          </a:xfrm>
          <a:solidFill>
            <a:schemeClr val="accent1">
              <a:lumMod val="20000"/>
              <a:lumOff val="80000"/>
            </a:schemeClr>
          </a:solidFill>
        </p:spPr>
        <p:txBody>
          <a:bodyPr/>
          <a:lstStyle>
            <a:lvl1pPr marL="0" indent="0">
              <a:buNone/>
              <a:defRPr sz="1600">
                <a:solidFill>
                  <a:schemeClr val="accent1">
                    <a:lumMod val="7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cxnSp>
        <p:nvCxnSpPr>
          <p:cNvPr id="11" name="Łącznik prosty 10"/>
          <p:cNvCxnSpPr/>
          <p:nvPr userDrawn="1"/>
        </p:nvCxnSpPr>
        <p:spPr>
          <a:xfrm>
            <a:off x="4390997" y="187324"/>
            <a:ext cx="0" cy="6407439"/>
          </a:xfrm>
          <a:prstGeom prst="line">
            <a:avLst/>
          </a:prstGeom>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 styl wz. tyt.</a:t>
            </a:r>
          </a:p>
        </p:txBody>
      </p:sp>
      <p:sp>
        <p:nvSpPr>
          <p:cNvPr id="3" name="Symbol zastępczy zawartości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18FA68A-9F98-AD4F-B60A-1C984F9A36F6}" type="slidenum">
              <a:rPr lang="pl-PL" smtClean="0"/>
              <a:t>‹#›</a:t>
            </a:fld>
            <a:endParaRPr lang="pl-PL"/>
          </a:p>
        </p:txBody>
      </p:sp>
    </p:spTree>
    <p:extLst>
      <p:ext uri="{BB962C8B-B14F-4D97-AF65-F5344CB8AC3E}">
        <p14:creationId xmlns:p14="http://schemas.microsoft.com/office/powerpoint/2010/main" val="9400521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 styl wz. tyt.</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B18FA68A-9F98-AD4F-B60A-1C984F9A36F6}" type="slidenum">
              <a:rPr lang="pl-PL" smtClean="0"/>
              <a:t>‹#›</a:t>
            </a:fld>
            <a:endParaRPr lang="pl-PL"/>
          </a:p>
        </p:txBody>
      </p:sp>
    </p:spTree>
    <p:extLst>
      <p:ext uri="{BB962C8B-B14F-4D97-AF65-F5344CB8AC3E}">
        <p14:creationId xmlns:p14="http://schemas.microsoft.com/office/powerpoint/2010/main" val="4194957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 styl wz. tyt.</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18FA68A-9F98-AD4F-B60A-1C984F9A36F6}" type="slidenum">
              <a:rPr lang="pl-PL" smtClean="0"/>
              <a:t>‹#›</a:t>
            </a:fld>
            <a:endParaRPr lang="pl-PL"/>
          </a:p>
        </p:txBody>
      </p:sp>
    </p:spTree>
    <p:extLst>
      <p:ext uri="{BB962C8B-B14F-4D97-AF65-F5344CB8AC3E}">
        <p14:creationId xmlns:p14="http://schemas.microsoft.com/office/powerpoint/2010/main" val="2495885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Do druku - obrazek">
    <p:spTree>
      <p:nvGrpSpPr>
        <p:cNvPr id="1" name=""/>
        <p:cNvGrpSpPr/>
        <p:nvPr/>
      </p:nvGrpSpPr>
      <p:grpSpPr>
        <a:xfrm>
          <a:off x="0" y="0"/>
          <a:ext cx="0" cy="0"/>
          <a:chOff x="0" y="0"/>
          <a:chExt cx="0" cy="0"/>
        </a:xfrm>
      </p:grpSpPr>
      <p:sp>
        <p:nvSpPr>
          <p:cNvPr id="6" name="Prostokąt 5"/>
          <p:cNvSpPr/>
          <p:nvPr userDrawn="1"/>
        </p:nvSpPr>
        <p:spPr>
          <a:xfrm>
            <a:off x="0" y="0"/>
            <a:ext cx="12192000" cy="6858000"/>
          </a:xfrm>
          <a:prstGeom prst="rect">
            <a:avLst/>
          </a:prstGeom>
          <a:solidFill>
            <a:schemeClr val="bg1"/>
          </a:solid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a:xfrm>
            <a:off x="119336" y="116632"/>
            <a:ext cx="11881320" cy="713398"/>
          </a:xfrm>
        </p:spPr>
        <p:txBody>
          <a:bodyPr/>
          <a:lstStyle/>
          <a:p>
            <a:r>
              <a:rPr lang="pl-PL"/>
              <a:t>Kliknij, aby edyt. styl wz. tyt.</a:t>
            </a:r>
            <a:endParaRPr lang="pl-PL" dirty="0"/>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838200" y="1122363"/>
            <a:ext cx="10515600" cy="2387600"/>
          </a:xfrm>
        </p:spPr>
        <p:txBody>
          <a:bodyPr anchor="b"/>
          <a:lstStyle>
            <a:lvl1pPr algn="ctr">
              <a:defRPr sz="6000" b="1"/>
            </a:lvl1pPr>
          </a:lstStyle>
          <a:p>
            <a:r>
              <a:rPr lang="pl-PL"/>
              <a:t>Kliknij, aby edyt. styl wz. tyt.</a:t>
            </a:r>
            <a:endParaRPr lang="pl-PL" dirty="0"/>
          </a:p>
        </p:txBody>
      </p:sp>
      <p:sp>
        <p:nvSpPr>
          <p:cNvPr id="3" name="Podtytuł 2"/>
          <p:cNvSpPr>
            <a:spLocks noGrp="1"/>
          </p:cNvSpPr>
          <p:nvPr>
            <p:ph type="subTitle" idx="1"/>
          </p:nvPr>
        </p:nvSpPr>
        <p:spPr>
          <a:xfrm>
            <a:off x="838200" y="4034911"/>
            <a:ext cx="10515600" cy="1655762"/>
          </a:xfrm>
        </p:spPr>
        <p:txBody>
          <a:bodyPr anchor="b"/>
          <a:lstStyle>
            <a:lvl1pPr marL="0" indent="0" algn="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18FA68A-9F98-AD4F-B60A-1C984F9A36F6}" type="slidenum">
              <a:rPr lang="pl-PL" smtClean="0"/>
              <a:t>‹#›</a:t>
            </a:fld>
            <a:endParaRPr lang="pl-PL"/>
          </a:p>
        </p:txBody>
      </p:sp>
    </p:spTree>
    <p:extLst>
      <p:ext uri="{BB962C8B-B14F-4D97-AF65-F5344CB8AC3E}">
        <p14:creationId xmlns:p14="http://schemas.microsoft.com/office/powerpoint/2010/main" val="490390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182967"/>
            <a:ext cx="10515600" cy="2852737"/>
          </a:xfrm>
        </p:spPr>
        <p:txBody>
          <a:bodyPr anchor="b"/>
          <a:lstStyle>
            <a:lvl1pPr>
              <a:defRPr sz="6000" b="1"/>
            </a:lvl1pPr>
          </a:lstStyle>
          <a:p>
            <a:r>
              <a:rPr lang="pl-PL"/>
              <a:t>Kliknij, aby edyt. styl wz. tyt.</a:t>
            </a:r>
            <a:endParaRPr lang="pl-PL" dirty="0"/>
          </a:p>
        </p:txBody>
      </p:sp>
      <p:sp>
        <p:nvSpPr>
          <p:cNvPr id="3" name="Symbol zastępczy tekstu 2"/>
          <p:cNvSpPr>
            <a:spLocks noGrp="1"/>
          </p:cNvSpPr>
          <p:nvPr>
            <p:ph type="body" idx="1"/>
          </p:nvPr>
        </p:nvSpPr>
        <p:spPr>
          <a:xfrm>
            <a:off x="831850" y="4589463"/>
            <a:ext cx="10515600" cy="1500187"/>
          </a:xfrm>
        </p:spPr>
        <p:txBody>
          <a:bodyPr/>
          <a:lstStyle>
            <a:lvl1pPr marL="0" indent="0" algn="r">
              <a:spcBef>
                <a:spcPts val="400"/>
              </a:spcBef>
              <a:buNone/>
              <a:defRPr sz="2000" i="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18FA68A-9F98-AD4F-B60A-1C984F9A36F6}" type="slidenum">
              <a:rPr lang="pl-PL" smtClean="0"/>
              <a:t>‹#›</a:t>
            </a:fld>
            <a:endParaRPr lang="pl-PL"/>
          </a:p>
        </p:txBody>
      </p:sp>
    </p:spTree>
    <p:extLst>
      <p:ext uri="{BB962C8B-B14F-4D97-AF65-F5344CB8AC3E}">
        <p14:creationId xmlns:p14="http://schemas.microsoft.com/office/powerpoint/2010/main" val="882840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 styl wz. tyt.</a:t>
            </a:r>
          </a:p>
        </p:txBody>
      </p:sp>
      <p:sp>
        <p:nvSpPr>
          <p:cNvPr id="3" name="Symbol zastępczy zawartości 2"/>
          <p:cNvSpPr>
            <a:spLocks noGrp="1"/>
          </p:cNvSpPr>
          <p:nvPr>
            <p:ph idx="1"/>
          </p:nvPr>
        </p:nvSpPr>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18FA68A-9F98-AD4F-B60A-1C984F9A36F6}" type="slidenum">
              <a:rPr lang="pl-PL" smtClean="0"/>
              <a:t>‹#›</a:t>
            </a:fld>
            <a:endParaRPr lang="pl-PL"/>
          </a:p>
        </p:txBody>
      </p:sp>
    </p:spTree>
    <p:extLst>
      <p:ext uri="{BB962C8B-B14F-4D97-AF65-F5344CB8AC3E}">
        <p14:creationId xmlns:p14="http://schemas.microsoft.com/office/powerpoint/2010/main" val="2096682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 styl wz. tyt.</a:t>
            </a:r>
            <a:endParaRPr lang="pl-PL" dirty="0"/>
          </a:p>
        </p:txBody>
      </p:sp>
      <p:sp>
        <p:nvSpPr>
          <p:cNvPr id="3" name="Symbol zastępczy daty 2"/>
          <p:cNvSpPr>
            <a:spLocks noGrp="1"/>
          </p:cNvSpPr>
          <p:nvPr>
            <p:ph type="dt" sz="half" idx="10"/>
          </p:nvPr>
        </p:nvSpPr>
        <p:spPr/>
        <p:txBody>
          <a:bodyPr/>
          <a:lstStyle/>
          <a:p>
            <a:endParaRPr lang="pl-PL"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B18FA68A-9F98-AD4F-B60A-1C984F9A36F6}" type="slidenum">
              <a:rPr lang="pl-PL" smtClean="0"/>
              <a:t>‹#›</a:t>
            </a:fld>
            <a:endParaRPr lang="pl-PL" dirty="0"/>
          </a:p>
        </p:txBody>
      </p:sp>
    </p:spTree>
    <p:extLst>
      <p:ext uri="{BB962C8B-B14F-4D97-AF65-F5344CB8AC3E}">
        <p14:creationId xmlns:p14="http://schemas.microsoft.com/office/powerpoint/2010/main" val="276341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B18FA68A-9F98-AD4F-B60A-1C984F9A36F6}" type="slidenum">
              <a:rPr lang="pl-PL" smtClean="0"/>
              <a:t>‹#›</a:t>
            </a:fld>
            <a:endParaRPr lang="pl-PL"/>
          </a:p>
        </p:txBody>
      </p:sp>
    </p:spTree>
    <p:extLst>
      <p:ext uri="{BB962C8B-B14F-4D97-AF65-F5344CB8AC3E}">
        <p14:creationId xmlns:p14="http://schemas.microsoft.com/office/powerpoint/2010/main" val="1606634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Złota myśl mała">
    <p:spTree>
      <p:nvGrpSpPr>
        <p:cNvPr id="1" name=""/>
        <p:cNvGrpSpPr/>
        <p:nvPr/>
      </p:nvGrpSpPr>
      <p:grpSpPr>
        <a:xfrm>
          <a:off x="0" y="0"/>
          <a:ext cx="0" cy="0"/>
          <a:chOff x="0" y="0"/>
          <a:chExt cx="0" cy="0"/>
        </a:xfrm>
      </p:grpSpPr>
      <p:sp>
        <p:nvSpPr>
          <p:cNvPr id="7" name="Chmurka 6"/>
          <p:cNvSpPr/>
          <p:nvPr userDrawn="1"/>
        </p:nvSpPr>
        <p:spPr>
          <a:xfrm>
            <a:off x="1866380" y="1077240"/>
            <a:ext cx="7738873" cy="4496844"/>
          </a:xfrm>
          <a:prstGeom prst="cloud">
            <a:avLst/>
          </a:prstGeom>
          <a:solidFill>
            <a:schemeClr val="accent4">
              <a:lumMod val="20000"/>
              <a:lumOff val="80000"/>
            </a:schemeClr>
          </a:solidFill>
          <a:ln>
            <a:solidFill>
              <a:srgbClr val="B08D00"/>
            </a:solidFill>
          </a:ln>
          <a:effectLst>
            <a:outerShdw blurRad="50800" dist="38100" sx="104000" sy="104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Symbol zastępczy zawartości 2"/>
          <p:cNvSpPr>
            <a:spLocks noGrp="1"/>
          </p:cNvSpPr>
          <p:nvPr>
            <p:ph idx="1"/>
          </p:nvPr>
        </p:nvSpPr>
        <p:spPr>
          <a:xfrm>
            <a:off x="2441531" y="1370015"/>
            <a:ext cx="7015620" cy="3941021"/>
          </a:xfrm>
        </p:spPr>
        <p:txBody>
          <a:bodyPr anchor="ctr">
            <a:normAutofit/>
          </a:bodyPr>
          <a:lstStyle>
            <a:lvl1pPr marL="0" indent="0" algn="ctr">
              <a:buNone/>
              <a:defRPr sz="4400" b="1"/>
            </a:lvl1pPr>
          </a:lstStyle>
          <a:p>
            <a:pPr lvl="0"/>
            <a:r>
              <a:rPr lang="pl-PL"/>
              <a:t>Kliknij, aby edytować style wzorca tekstu</a:t>
            </a:r>
          </a:p>
        </p:txBody>
      </p: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Złota myśl duża">
    <p:spTree>
      <p:nvGrpSpPr>
        <p:cNvPr id="1" name=""/>
        <p:cNvGrpSpPr/>
        <p:nvPr/>
      </p:nvGrpSpPr>
      <p:grpSpPr>
        <a:xfrm>
          <a:off x="0" y="0"/>
          <a:ext cx="0" cy="0"/>
          <a:chOff x="0" y="0"/>
          <a:chExt cx="0" cy="0"/>
        </a:xfrm>
      </p:grpSpPr>
      <p:sp>
        <p:nvSpPr>
          <p:cNvPr id="7" name="Chmurka 6"/>
          <p:cNvSpPr/>
          <p:nvPr userDrawn="1"/>
        </p:nvSpPr>
        <p:spPr>
          <a:xfrm>
            <a:off x="676405" y="424170"/>
            <a:ext cx="10081241" cy="6076838"/>
          </a:xfrm>
          <a:prstGeom prst="cloud">
            <a:avLst/>
          </a:prstGeom>
          <a:solidFill>
            <a:schemeClr val="accent4">
              <a:lumMod val="20000"/>
              <a:lumOff val="80000"/>
            </a:schemeClr>
          </a:solidFill>
          <a:ln>
            <a:solidFill>
              <a:srgbClr val="B08D00"/>
            </a:solidFill>
          </a:ln>
          <a:effectLst>
            <a:outerShdw blurRad="50800" dist="38100" sx="104000" sy="104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Symbol zastępczy zawartości 2"/>
          <p:cNvSpPr>
            <a:spLocks noGrp="1"/>
          </p:cNvSpPr>
          <p:nvPr>
            <p:ph idx="1"/>
          </p:nvPr>
        </p:nvSpPr>
        <p:spPr>
          <a:xfrm>
            <a:off x="838200" y="1299533"/>
            <a:ext cx="10021866" cy="4351338"/>
          </a:xfrm>
        </p:spPr>
        <p:txBody>
          <a:bodyPr anchor="ctr">
            <a:normAutofit/>
          </a:bodyPr>
          <a:lstStyle>
            <a:lvl1pPr marL="0" indent="0" algn="ctr">
              <a:buNone/>
              <a:defRPr sz="5400" b="1"/>
            </a:lvl1pPr>
          </a:lstStyle>
          <a:p>
            <a:pPr lvl="0"/>
            <a:r>
              <a:rPr lang="pl-PL"/>
              <a:t>Kliknij, aby edytować style wzorca tekstu</a:t>
            </a:r>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Złota myśl niebieska">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 styl wz. tyt.</a:t>
            </a:r>
          </a:p>
        </p:txBody>
      </p:sp>
      <p:sp>
        <p:nvSpPr>
          <p:cNvPr id="7" name="Chmurka 6"/>
          <p:cNvSpPr/>
          <p:nvPr userDrawn="1"/>
        </p:nvSpPr>
        <p:spPr>
          <a:xfrm>
            <a:off x="1147480" y="950262"/>
            <a:ext cx="9610166" cy="5844988"/>
          </a:xfrm>
          <a:prstGeom prst="cloud">
            <a:avLst/>
          </a:prstGeom>
          <a:solidFill>
            <a:schemeClr val="accent1">
              <a:lumMod val="40000"/>
              <a:lumOff val="60000"/>
            </a:schemeClr>
          </a:solidFill>
          <a:ln>
            <a:solidFill>
              <a:srgbClr val="00B0F0"/>
            </a:solidFill>
          </a:ln>
          <a:effectLst>
            <a:outerShdw blurRad="50800" dist="38100" sx="104000" sy="104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Symbol zastępczy zawartości 2"/>
          <p:cNvSpPr>
            <a:spLocks noGrp="1"/>
          </p:cNvSpPr>
          <p:nvPr>
            <p:ph idx="1"/>
          </p:nvPr>
        </p:nvSpPr>
        <p:spPr>
          <a:xfrm>
            <a:off x="838200" y="1825625"/>
            <a:ext cx="10515600" cy="4351338"/>
          </a:xfrm>
        </p:spPr>
        <p:txBody>
          <a:bodyPr anchor="ctr">
            <a:normAutofit/>
          </a:bodyPr>
          <a:lstStyle>
            <a:lvl1pPr marL="0" indent="0" algn="ctr">
              <a:buNone/>
              <a:defRPr sz="5400" b="1"/>
            </a:lvl1pPr>
          </a:lstStyle>
          <a:p>
            <a:pPr lvl="0"/>
            <a:r>
              <a:rPr lang="pl-PL"/>
              <a:t>Kliknij, aby edytować style wzorca tekstu</a:t>
            </a:r>
          </a:p>
        </p:txBody>
      </p:sp>
    </p:spTree>
    <p:extLst>
      <p:ext uri="{BB962C8B-B14F-4D97-AF65-F5344CB8AC3E}">
        <p14:creationId xmlns:p14="http://schemas.microsoft.com/office/powerpoint/2010/main" val="4167280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6"/>
            <a:ext cx="10515600" cy="713398"/>
          </a:xfrm>
          <a:prstGeom prst="rect">
            <a:avLst/>
          </a:prstGeom>
        </p:spPr>
        <p:txBody>
          <a:bodyPr vert="horz" lIns="91440" tIns="45720" rIns="91440" bIns="45720" rtlCol="0" anchor="t">
            <a:normAutofit/>
          </a:bodyPr>
          <a:lstStyle/>
          <a:p>
            <a:r>
              <a:rPr lang="pl-PL" dirty="0"/>
              <a:t>Kliknij, aby </a:t>
            </a:r>
            <a:r>
              <a:rPr lang="pl-PL" dirty="0" err="1"/>
              <a:t>edyt</a:t>
            </a:r>
            <a:r>
              <a:rPr lang="pl-PL" dirty="0"/>
              <a:t>. styl wz. tyt.</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8FA68A-9F98-AD4F-B60A-1C984F9A36F6}" type="slidenum">
              <a:rPr lang="pl-PL" smtClean="0"/>
              <a:t>‹#›</a:t>
            </a:fld>
            <a:endParaRPr lang="pl-PL"/>
          </a:p>
        </p:txBody>
      </p:sp>
    </p:spTree>
    <p:extLst>
      <p:ext uri="{BB962C8B-B14F-4D97-AF65-F5344CB8AC3E}">
        <p14:creationId xmlns:p14="http://schemas.microsoft.com/office/powerpoint/2010/main" val="190283426"/>
      </p:ext>
    </p:extLst>
  </p:cSld>
  <p:clrMap bg1="lt1" tx1="dk1" bg2="lt2" tx2="dk2" accent1="accent1" accent2="accent2" accent3="accent3" accent4="accent4" accent5="accent5" accent6="accent6" hlink="hlink" folHlink="folHlink"/>
  <p:sldLayoutIdLst>
    <p:sldLayoutId id="2147483668" r:id="rId1"/>
    <p:sldLayoutId id="2147483649" r:id="rId2"/>
    <p:sldLayoutId id="2147483651" r:id="rId3"/>
    <p:sldLayoutId id="2147483650" r:id="rId4"/>
    <p:sldLayoutId id="2147483654" r:id="rId5"/>
    <p:sldLayoutId id="2147483655" r:id="rId6"/>
    <p:sldLayoutId id="2147483667" r:id="rId7"/>
    <p:sldLayoutId id="2147483664" r:id="rId8"/>
    <p:sldLayoutId id="2147483662" r:id="rId9"/>
    <p:sldLayoutId id="2147483665" r:id="rId10"/>
    <p:sldLayoutId id="2147483666" r:id="rId11"/>
    <p:sldLayoutId id="2147483660" r:id="rId12"/>
    <p:sldLayoutId id="2147483661" r:id="rId13"/>
    <p:sldLayoutId id="2147483657" r:id="rId14"/>
    <p:sldLayoutId id="2147483663" r:id="rId15"/>
    <p:sldLayoutId id="2147483652" r:id="rId16"/>
    <p:sldLayoutId id="2147483653" r:id="rId17"/>
    <p:sldLayoutId id="2147483656" r:id="rId18"/>
    <p:sldLayoutId id="2147483669" r:id="rId19"/>
  </p:sldLayoutIdLst>
  <p:hf sldNum="0" hdr="0" ftr="0" dt="0"/>
  <p:txStyles>
    <p:titleStyle>
      <a:lvl1pPr algn="l" defTabSz="914400" rtl="0" eaLnBrk="1" latinLnBrk="0" hangingPunct="1">
        <a:lnSpc>
          <a:spcPct val="90000"/>
        </a:lnSpc>
        <a:spcBef>
          <a:spcPct val="0"/>
        </a:spcBef>
        <a:buNone/>
        <a:defRPr sz="4000"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9.xml"/><Relationship Id="rId4" Type="http://schemas.openxmlformats.org/officeDocument/2006/relationships/image" Target="../media/image2.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3" Type="http://schemas.openxmlformats.org/officeDocument/2006/relationships/hyperlink" Target="mailto:wojtek@pp.org.p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ctrTitle"/>
          </p:nvPr>
        </p:nvSpPr>
        <p:spPr/>
        <p:txBody>
          <a:bodyPr/>
          <a:lstStyle/>
          <a:p>
            <a:r>
              <a:rPr lang="pl-PL" dirty="0"/>
              <a:t>Czytanie Apokalipsy</a:t>
            </a:r>
          </a:p>
        </p:txBody>
      </p:sp>
      <p:sp>
        <p:nvSpPr>
          <p:cNvPr id="7" name="Podtytuł 6"/>
          <p:cNvSpPr>
            <a:spLocks noGrp="1"/>
          </p:cNvSpPr>
          <p:nvPr>
            <p:ph type="subTitle" idx="1"/>
          </p:nvPr>
        </p:nvSpPr>
        <p:spPr/>
        <p:txBody>
          <a:bodyPr/>
          <a:lstStyle/>
          <a:p>
            <a:r>
              <a:rPr lang="pl-PL" dirty="0"/>
              <a:t>Przełom 2019/2020 </a:t>
            </a:r>
          </a:p>
          <a:p>
            <a:r>
              <a:rPr lang="pl-PL" dirty="0"/>
              <a:t>21/22</a:t>
            </a:r>
          </a:p>
        </p:txBody>
      </p:sp>
    </p:spTree>
    <p:extLst>
      <p:ext uri="{BB962C8B-B14F-4D97-AF65-F5344CB8AC3E}">
        <p14:creationId xmlns:p14="http://schemas.microsoft.com/office/powerpoint/2010/main" val="671043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AB6D90-DCCC-CC47-A1A5-7EAEF45577DB}"/>
              </a:ext>
            </a:extLst>
          </p:cNvPr>
          <p:cNvSpPr>
            <a:spLocks noGrp="1"/>
          </p:cNvSpPr>
          <p:nvPr>
            <p:ph type="title"/>
          </p:nvPr>
        </p:nvSpPr>
        <p:spPr/>
        <p:txBody>
          <a:bodyPr/>
          <a:lstStyle/>
          <a:p>
            <a:r>
              <a:rPr lang="pl-PL" dirty="0"/>
              <a:t>Podział najgrubszy</a:t>
            </a:r>
          </a:p>
        </p:txBody>
      </p:sp>
      <p:sp>
        <p:nvSpPr>
          <p:cNvPr id="3" name="Symbol zastępczy zawartości 2">
            <a:extLst>
              <a:ext uri="{FF2B5EF4-FFF2-40B4-BE49-F238E27FC236}">
                <a16:creationId xmlns:a16="http://schemas.microsoft.com/office/drawing/2014/main" id="{7EDD6F72-0209-F04F-97B7-E966753C51F0}"/>
              </a:ext>
            </a:extLst>
          </p:cNvPr>
          <p:cNvSpPr>
            <a:spLocks noGrp="1"/>
          </p:cNvSpPr>
          <p:nvPr>
            <p:ph idx="1"/>
          </p:nvPr>
        </p:nvSpPr>
        <p:spPr/>
        <p:txBody>
          <a:bodyPr>
            <a:normAutofit/>
          </a:bodyPr>
          <a:lstStyle/>
          <a:p>
            <a:r>
              <a:rPr lang="pl-PL" sz="2400" dirty="0"/>
              <a:t>Wstęp 		1:1-6</a:t>
            </a:r>
          </a:p>
          <a:p>
            <a:pPr lvl="1"/>
            <a:r>
              <a:rPr lang="pl-PL" dirty="0"/>
              <a:t>Objawienie właściwe	1:7 – 22:5</a:t>
            </a:r>
          </a:p>
          <a:p>
            <a:r>
              <a:rPr lang="pl-PL" sz="2400" dirty="0"/>
              <a:t>Zakończenie	22:6n</a:t>
            </a:r>
          </a:p>
          <a:p>
            <a:pPr marL="0" indent="0">
              <a:buNone/>
            </a:pPr>
            <a:endParaRPr lang="pl-PL" sz="2400" dirty="0"/>
          </a:p>
        </p:txBody>
      </p:sp>
    </p:spTree>
    <p:extLst>
      <p:ext uri="{BB962C8B-B14F-4D97-AF65-F5344CB8AC3E}">
        <p14:creationId xmlns:p14="http://schemas.microsoft.com/office/powerpoint/2010/main" val="2636655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AB6D90-DCCC-CC47-A1A5-7EAEF45577DB}"/>
              </a:ext>
            </a:extLst>
          </p:cNvPr>
          <p:cNvSpPr>
            <a:spLocks noGrp="1"/>
          </p:cNvSpPr>
          <p:nvPr>
            <p:ph type="title"/>
          </p:nvPr>
        </p:nvSpPr>
        <p:spPr/>
        <p:txBody>
          <a:bodyPr/>
          <a:lstStyle/>
          <a:p>
            <a:r>
              <a:rPr lang="pl-PL" dirty="0"/>
              <a:t>Objawienie właściwe</a:t>
            </a:r>
          </a:p>
        </p:txBody>
      </p:sp>
      <p:sp>
        <p:nvSpPr>
          <p:cNvPr id="3" name="Symbol zastępczy zawartości 2">
            <a:extLst>
              <a:ext uri="{FF2B5EF4-FFF2-40B4-BE49-F238E27FC236}">
                <a16:creationId xmlns:a16="http://schemas.microsoft.com/office/drawing/2014/main" id="{7EDD6F72-0209-F04F-97B7-E966753C51F0}"/>
              </a:ext>
            </a:extLst>
          </p:cNvPr>
          <p:cNvSpPr>
            <a:spLocks noGrp="1"/>
          </p:cNvSpPr>
          <p:nvPr>
            <p:ph idx="1"/>
          </p:nvPr>
        </p:nvSpPr>
        <p:spPr/>
        <p:txBody>
          <a:bodyPr>
            <a:normAutofit/>
          </a:bodyPr>
          <a:lstStyle/>
          <a:p>
            <a:r>
              <a:rPr lang="pl-PL" sz="2400" dirty="0"/>
              <a:t>Wstęp 						1:1-6</a:t>
            </a:r>
          </a:p>
          <a:p>
            <a:pPr lvl="1"/>
            <a:r>
              <a:rPr lang="pl-PL" dirty="0"/>
              <a:t>Temat księgi - </a:t>
            </a:r>
            <a:r>
              <a:rPr lang="pl-PL" b="1" dirty="0"/>
              <a:t>nadchodzi</a:t>
            </a:r>
            <a:r>
              <a:rPr lang="pl-PL" dirty="0"/>
              <a:t>			1:7-8</a:t>
            </a:r>
          </a:p>
          <a:p>
            <a:pPr lvl="2"/>
            <a:r>
              <a:rPr lang="pl-PL" sz="2400" dirty="0"/>
              <a:t>Opis tego, co musi się stać wkrótce 	1:9nnn</a:t>
            </a:r>
          </a:p>
          <a:p>
            <a:pPr lvl="3"/>
            <a:r>
              <a:rPr lang="pl-PL" sz="2400" b="1" dirty="0"/>
              <a:t>Przyjście</a:t>
            </a:r>
            <a:r>
              <a:rPr lang="pl-PL" sz="2400" dirty="0"/>
              <a:t> Jezusa				11:11-19</a:t>
            </a:r>
          </a:p>
          <a:p>
            <a:r>
              <a:rPr lang="pl-PL" sz="2400" dirty="0"/>
              <a:t>Zakończenie						22:6</a:t>
            </a:r>
          </a:p>
          <a:p>
            <a:endParaRPr lang="pl-PL" sz="2400" dirty="0"/>
          </a:p>
        </p:txBody>
      </p:sp>
    </p:spTree>
    <p:extLst>
      <p:ext uri="{BB962C8B-B14F-4D97-AF65-F5344CB8AC3E}">
        <p14:creationId xmlns:p14="http://schemas.microsoft.com/office/powerpoint/2010/main" val="2376033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AB6D90-DCCC-CC47-A1A5-7EAEF45577DB}"/>
              </a:ext>
            </a:extLst>
          </p:cNvPr>
          <p:cNvSpPr>
            <a:spLocks noGrp="1"/>
          </p:cNvSpPr>
          <p:nvPr>
            <p:ph type="title"/>
          </p:nvPr>
        </p:nvSpPr>
        <p:spPr/>
        <p:txBody>
          <a:bodyPr/>
          <a:lstStyle/>
          <a:p>
            <a:r>
              <a:rPr lang="pl-PL" dirty="0"/>
              <a:t>Objawienie właściwe – przyjście Jezusa</a:t>
            </a:r>
          </a:p>
        </p:txBody>
      </p:sp>
      <p:sp>
        <p:nvSpPr>
          <p:cNvPr id="3" name="Symbol zastępczy zawartości 2">
            <a:extLst>
              <a:ext uri="{FF2B5EF4-FFF2-40B4-BE49-F238E27FC236}">
                <a16:creationId xmlns:a16="http://schemas.microsoft.com/office/drawing/2014/main" id="{7EDD6F72-0209-F04F-97B7-E966753C51F0}"/>
              </a:ext>
            </a:extLst>
          </p:cNvPr>
          <p:cNvSpPr>
            <a:spLocks noGrp="1"/>
          </p:cNvSpPr>
          <p:nvPr>
            <p:ph idx="1"/>
          </p:nvPr>
        </p:nvSpPr>
        <p:spPr/>
        <p:txBody>
          <a:bodyPr>
            <a:normAutofit lnSpcReduction="10000"/>
          </a:bodyPr>
          <a:lstStyle/>
          <a:p>
            <a:r>
              <a:rPr lang="pl-PL" sz="2400" dirty="0"/>
              <a:t>Wstęp 							1:1-6</a:t>
            </a:r>
          </a:p>
          <a:p>
            <a:pPr lvl="1"/>
            <a:r>
              <a:rPr lang="pl-PL" dirty="0"/>
              <a:t>Temat księgi - </a:t>
            </a:r>
            <a:r>
              <a:rPr lang="pl-PL" b="1" dirty="0"/>
              <a:t>nadchodzi</a:t>
            </a:r>
            <a:r>
              <a:rPr lang="pl-PL" dirty="0"/>
              <a:t>				1:7-8</a:t>
            </a:r>
          </a:p>
          <a:p>
            <a:pPr lvl="2"/>
            <a:r>
              <a:rPr lang="pl-PL" sz="2400" dirty="0"/>
              <a:t>Opis tego, co musi się stać wkrótce 		1:9nnn</a:t>
            </a:r>
          </a:p>
          <a:p>
            <a:pPr lvl="3"/>
            <a:r>
              <a:rPr lang="pl-PL" sz="2400" dirty="0"/>
              <a:t>Zabranie Oblubienicy</a:t>
            </a:r>
          </a:p>
          <a:p>
            <a:pPr lvl="3"/>
            <a:r>
              <a:rPr lang="pl-PL" sz="2400" dirty="0"/>
              <a:t>Wesele Baranka</a:t>
            </a:r>
          </a:p>
          <a:p>
            <a:pPr lvl="3"/>
            <a:r>
              <a:rPr lang="pl-PL" sz="2400" b="1" dirty="0"/>
              <a:t>Przyjście</a:t>
            </a:r>
            <a:r>
              <a:rPr lang="pl-PL" sz="2400" dirty="0"/>
              <a:t> Jezusa					11:11-19</a:t>
            </a:r>
          </a:p>
          <a:p>
            <a:pPr lvl="3"/>
            <a:r>
              <a:rPr lang="pl-PL" sz="2400" dirty="0"/>
              <a:t>Przybycie na ziemię i początek królowania</a:t>
            </a:r>
          </a:p>
          <a:p>
            <a:pPr lvl="3"/>
            <a:r>
              <a:rPr lang="pl-PL" sz="2400" dirty="0"/>
              <a:t>Zamknięcie tematu: ta ziemia</a:t>
            </a:r>
          </a:p>
          <a:p>
            <a:pPr lvl="3"/>
            <a:r>
              <a:rPr lang="pl-PL" sz="2400" dirty="0"/>
              <a:t>Sąd</a:t>
            </a:r>
          </a:p>
          <a:p>
            <a:pPr lvl="2"/>
            <a:r>
              <a:rPr lang="pl-PL" sz="2600" dirty="0"/>
              <a:t>Nowe niebo i nowa ziemia</a:t>
            </a:r>
          </a:p>
          <a:p>
            <a:r>
              <a:rPr lang="pl-PL" sz="2400" dirty="0"/>
              <a:t>Zakończenie							22:6</a:t>
            </a:r>
          </a:p>
          <a:p>
            <a:endParaRPr lang="pl-PL" sz="2400" dirty="0"/>
          </a:p>
        </p:txBody>
      </p:sp>
    </p:spTree>
    <p:extLst>
      <p:ext uri="{BB962C8B-B14F-4D97-AF65-F5344CB8AC3E}">
        <p14:creationId xmlns:p14="http://schemas.microsoft.com/office/powerpoint/2010/main" val="2428814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AB6D90-DCCC-CC47-A1A5-7EAEF45577DB}"/>
              </a:ext>
            </a:extLst>
          </p:cNvPr>
          <p:cNvSpPr>
            <a:spLocks noGrp="1"/>
          </p:cNvSpPr>
          <p:nvPr>
            <p:ph type="title"/>
          </p:nvPr>
        </p:nvSpPr>
        <p:spPr/>
        <p:txBody>
          <a:bodyPr/>
          <a:lstStyle/>
          <a:p>
            <a:r>
              <a:rPr lang="pl-PL" dirty="0"/>
              <a:t>Opis tego, co musi się stać wkrótce</a:t>
            </a:r>
          </a:p>
        </p:txBody>
      </p:sp>
      <p:sp>
        <p:nvSpPr>
          <p:cNvPr id="3" name="Symbol zastępczy zawartości 2">
            <a:extLst>
              <a:ext uri="{FF2B5EF4-FFF2-40B4-BE49-F238E27FC236}">
                <a16:creationId xmlns:a16="http://schemas.microsoft.com/office/drawing/2014/main" id="{7EDD6F72-0209-F04F-97B7-E966753C51F0}"/>
              </a:ext>
            </a:extLst>
          </p:cNvPr>
          <p:cNvSpPr>
            <a:spLocks noGrp="1"/>
          </p:cNvSpPr>
          <p:nvPr>
            <p:ph idx="1"/>
          </p:nvPr>
        </p:nvSpPr>
        <p:spPr/>
        <p:txBody>
          <a:bodyPr>
            <a:normAutofit/>
          </a:bodyPr>
          <a:lstStyle/>
          <a:p>
            <a:r>
              <a:rPr lang="pl-PL" sz="2400" dirty="0"/>
              <a:t>Wydarzenia przed przyjściem Jezusa	1:9-11:10</a:t>
            </a:r>
          </a:p>
          <a:p>
            <a:r>
              <a:rPr lang="pl-PL" sz="2400" dirty="0"/>
              <a:t>Przyjście Jezusa				19:11-20</a:t>
            </a:r>
          </a:p>
          <a:p>
            <a:r>
              <a:rPr lang="pl-PL" sz="2400" dirty="0"/>
              <a:t>Po przyjściu Jezusa				19:21-22:5</a:t>
            </a:r>
          </a:p>
        </p:txBody>
      </p:sp>
    </p:spTree>
    <p:extLst>
      <p:ext uri="{BB962C8B-B14F-4D97-AF65-F5344CB8AC3E}">
        <p14:creationId xmlns:p14="http://schemas.microsoft.com/office/powerpoint/2010/main" val="2524030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47C2FDD-89A6-3145-B221-AA5C85332A13}"/>
              </a:ext>
            </a:extLst>
          </p:cNvPr>
          <p:cNvSpPr>
            <a:spLocks noGrp="1"/>
          </p:cNvSpPr>
          <p:nvPr>
            <p:ph type="title"/>
          </p:nvPr>
        </p:nvSpPr>
        <p:spPr/>
        <p:txBody>
          <a:bodyPr/>
          <a:lstStyle/>
          <a:p>
            <a:r>
              <a:rPr lang="pl-PL" dirty="0"/>
              <a:t>Upadek Babilonu</a:t>
            </a:r>
          </a:p>
        </p:txBody>
      </p:sp>
      <p:sp>
        <p:nvSpPr>
          <p:cNvPr id="3" name="Symbol zastępczy zawartości 2">
            <a:extLst>
              <a:ext uri="{FF2B5EF4-FFF2-40B4-BE49-F238E27FC236}">
                <a16:creationId xmlns:a16="http://schemas.microsoft.com/office/drawing/2014/main" id="{9D36CB3E-BE01-7748-8A0C-C0D57AA2B79D}"/>
              </a:ext>
            </a:extLst>
          </p:cNvPr>
          <p:cNvSpPr>
            <a:spLocks noGrp="1"/>
          </p:cNvSpPr>
          <p:nvPr>
            <p:ph idx="1"/>
          </p:nvPr>
        </p:nvSpPr>
        <p:spPr/>
        <p:txBody>
          <a:bodyPr>
            <a:normAutofit lnSpcReduction="10000"/>
          </a:bodyPr>
          <a:lstStyle/>
          <a:p>
            <a:r>
              <a:rPr lang="pl-PL" dirty="0"/>
              <a:t>16:17</a:t>
            </a:r>
          </a:p>
          <a:p>
            <a:pPr lvl="1"/>
            <a:r>
              <a:rPr lang="pl-PL" dirty="0"/>
              <a:t>I siódmy anioł wylał swoją czaszę w powietrze; i wyszedł potężny głos ze świątyni nieba od tronu, mówiący: Stało się. </a:t>
            </a:r>
            <a:r>
              <a:rPr lang="pl-PL" b="1" baseline="30000" dirty="0"/>
              <a:t>(18) </a:t>
            </a:r>
            <a:r>
              <a:rPr lang="pl-PL" dirty="0"/>
              <a:t>I nastały głosy i gromy, i błyskawice, i nastało wielkie trzęsienie ziemi, jakiego nigdy nie było, odkąd ludzie pojawili się na ziemi, tak ogromne trzęsienie ziemi, tak wielkie. </a:t>
            </a:r>
            <a:r>
              <a:rPr lang="pl-PL" b="1" baseline="30000" dirty="0"/>
              <a:t>(19) </a:t>
            </a:r>
            <a:r>
              <a:rPr lang="pl-PL" dirty="0"/>
              <a:t>I stało się, że miasto wielkie rozpadło się na trzy części, i upadły miasta pogan; i został wspomniany przed Bogiem Wielki Babilon, aby dać mu kielich wina zapalczywości Jego gniewu. </a:t>
            </a:r>
            <a:r>
              <a:rPr lang="pl-PL" b="1" baseline="30000" dirty="0"/>
              <a:t>(20) </a:t>
            </a:r>
            <a:r>
              <a:rPr lang="pl-PL" dirty="0"/>
              <a:t>I każda wyspa uciekła i góry nie zostały znalezione. </a:t>
            </a:r>
            <a:r>
              <a:rPr lang="pl-PL" b="1" baseline="30000" dirty="0"/>
              <a:t>(21) </a:t>
            </a:r>
            <a:r>
              <a:rPr lang="pl-PL" dirty="0"/>
              <a:t>I wielki grad, o wadze jakby talentu, spadł z nieba na ludzi; i bluźnili ludzie Bogu z powodu plagi gradu, gdyż plaga jego była bardzo wielka.</a:t>
            </a:r>
          </a:p>
          <a:p>
            <a:r>
              <a:rPr lang="pl-PL" dirty="0"/>
              <a:t>17….</a:t>
            </a:r>
          </a:p>
          <a:p>
            <a:r>
              <a:rPr lang="pl-PL" dirty="0"/>
              <a:t>18.000</a:t>
            </a:r>
          </a:p>
          <a:p>
            <a:endParaRPr lang="pl-PL" dirty="0"/>
          </a:p>
          <a:p>
            <a:endParaRPr lang="pl-PL" dirty="0"/>
          </a:p>
        </p:txBody>
      </p:sp>
    </p:spTree>
    <p:extLst>
      <p:ext uri="{BB962C8B-B14F-4D97-AF65-F5344CB8AC3E}">
        <p14:creationId xmlns:p14="http://schemas.microsoft.com/office/powerpoint/2010/main" val="1665502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D149AEE-A4DA-6A47-BC48-838F64EAED7D}"/>
              </a:ext>
            </a:extLst>
          </p:cNvPr>
          <p:cNvSpPr>
            <a:spLocks noGrp="1"/>
          </p:cNvSpPr>
          <p:nvPr>
            <p:ph type="title"/>
          </p:nvPr>
        </p:nvSpPr>
        <p:spPr/>
        <p:txBody>
          <a:bodyPr/>
          <a:lstStyle/>
          <a:p>
            <a:r>
              <a:rPr lang="pl-PL" dirty="0"/>
              <a:t>Armagedon</a:t>
            </a:r>
          </a:p>
        </p:txBody>
      </p:sp>
      <p:sp>
        <p:nvSpPr>
          <p:cNvPr id="3" name="Symbol zastępczy zawartości 2">
            <a:extLst>
              <a:ext uri="{FF2B5EF4-FFF2-40B4-BE49-F238E27FC236}">
                <a16:creationId xmlns:a16="http://schemas.microsoft.com/office/drawing/2014/main" id="{CF1B0687-4F74-EF41-BCA0-F89E225BB26B}"/>
              </a:ext>
            </a:extLst>
          </p:cNvPr>
          <p:cNvSpPr>
            <a:spLocks noGrp="1"/>
          </p:cNvSpPr>
          <p:nvPr>
            <p:ph idx="1"/>
          </p:nvPr>
        </p:nvSpPr>
        <p:spPr/>
        <p:txBody>
          <a:bodyPr>
            <a:normAutofit fontScale="47500" lnSpcReduction="20000"/>
          </a:bodyPr>
          <a:lstStyle/>
          <a:p>
            <a:r>
              <a:rPr lang="pl-PL" dirty="0"/>
              <a:t>11:13 – siódmy anioł</a:t>
            </a:r>
          </a:p>
          <a:p>
            <a:pPr lvl="1"/>
            <a:r>
              <a:rPr lang="pl-PL" b="1" baseline="30000" dirty="0"/>
              <a:t>(13) </a:t>
            </a:r>
            <a:r>
              <a:rPr lang="pl-PL" dirty="0"/>
              <a:t>W owej godzinie nastąpiło wielkie trzęsienie ziemi i runęła dziesiąta część miasta, i skutkiem trzęsienia ziemi zginęło siedem tysięcy osób. A pozostałych ogarnęło przerażenie i oddali chwałę Bogu nieba. </a:t>
            </a:r>
            <a:r>
              <a:rPr lang="pl-PL" b="1" baseline="30000" dirty="0"/>
              <a:t>(14) </a:t>
            </a:r>
            <a:r>
              <a:rPr lang="pl-PL" dirty="0"/>
              <a:t>Minęło drugie „biada”, a oto trzecie „biada” niebawem nadchodzi. </a:t>
            </a:r>
            <a:r>
              <a:rPr lang="pl-PL" b="1" baseline="30000" dirty="0"/>
              <a:t>(15) </a:t>
            </a:r>
            <a:r>
              <a:rPr lang="pl-PL" dirty="0"/>
              <a:t>Siódmy anioł zatrąbił, a w niebie rozległy się donośne głosy, mówiące: Nastało nad światem królowanie Pana naszego i Jego Pomazańca, i będzie królować na wieki wieków. </a:t>
            </a:r>
            <a:r>
              <a:rPr lang="pl-PL" b="1" baseline="30000" dirty="0"/>
              <a:t>(16) </a:t>
            </a:r>
            <a:r>
              <a:rPr lang="pl-PL" dirty="0"/>
              <a:t>A dwudziestu czterech Starców, zasiadających na tronach swych przed tronem Boga, padło na oblicza i oddało pokłon Bogu, </a:t>
            </a:r>
            <a:r>
              <a:rPr lang="pl-PL" b="1" baseline="30000" dirty="0"/>
              <a:t>(17) </a:t>
            </a:r>
            <a:r>
              <a:rPr lang="pl-PL" dirty="0"/>
              <a:t>mówiąc: Dzięki czynimy Tobie, Panie, Boże wszechmogący, Który jesteś i Który byłeś, że objąłeś wielką Twą władzę i zacząłeś królować. </a:t>
            </a:r>
            <a:r>
              <a:rPr lang="pl-PL" b="1" baseline="30000" dirty="0"/>
              <a:t>(18) </a:t>
            </a:r>
            <a:r>
              <a:rPr lang="pl-PL" dirty="0"/>
              <a:t>Rozgniewały się narody, a nadszedł Twój gniew i pora na umarłych, aby zostali osądzeni i aby dać zapłatę sługom Twym, prorokom i świętym, i tym, co się boją Twojego imienia, małym i wielkim, i aby zniszczyć tych, którzy niszczą ziemię. </a:t>
            </a:r>
            <a:r>
              <a:rPr lang="pl-PL" b="1" baseline="30000" dirty="0"/>
              <a:t>(19) </a:t>
            </a:r>
            <a:r>
              <a:rPr lang="pl-PL" dirty="0"/>
              <a:t>Potem świątynia Boga w niebie się otwarła i Arka Jego Przymierza ukazała się w Jego świątyni, a nastąpiły błyskawice, głosy, gromy, trzęsienie ziemi i wielki grad."</a:t>
            </a:r>
          </a:p>
          <a:p>
            <a:r>
              <a:rPr lang="pl-PL" dirty="0"/>
              <a:t>16:17 – siódma czasza gniewu</a:t>
            </a:r>
          </a:p>
          <a:p>
            <a:pPr lvl="1"/>
            <a:r>
              <a:rPr lang="pl-PL" b="1" baseline="30000" dirty="0"/>
              <a:t>(13) </a:t>
            </a:r>
            <a:r>
              <a:rPr lang="pl-PL" dirty="0"/>
              <a:t>I widziałem z ust smoka i z ust dzikiego zwierzęcia, i z ust fałszywego proroka wychodzące trzy nieczyste duchy, podobne do żab. </a:t>
            </a:r>
            <a:r>
              <a:rPr lang="pl-PL" b="1" baseline="30000" dirty="0"/>
              <a:t>(14) </a:t>
            </a:r>
            <a:r>
              <a:rPr lang="pl-PL" dirty="0"/>
              <a:t>To bowiem są czyniące cudowne znaki duchy demonów, które wychodzą do królów ziemi i do całego zamieszkałego świata, aby ich zgromadzić na wojnę w ów wielki dzień Boga Wszechmogącego. </a:t>
            </a:r>
            <a:r>
              <a:rPr lang="pl-PL" b="1" baseline="30000" dirty="0"/>
              <a:t>(15) </a:t>
            </a:r>
            <a:r>
              <a:rPr lang="pl-PL" dirty="0"/>
              <a:t>Oto przychodzę jak złodziej; błogosławiony, który czuwa i strzeże swoich szat, aby nie chodził nago i nie widziano jego hańby. </a:t>
            </a:r>
            <a:r>
              <a:rPr lang="pl-PL" b="1" baseline="30000" dirty="0"/>
              <a:t>(16) </a:t>
            </a:r>
            <a:r>
              <a:rPr lang="pl-PL" dirty="0"/>
              <a:t>I zgromadził ich w miejscu, zwanym po hebrajsku Armagedon. </a:t>
            </a:r>
            <a:r>
              <a:rPr lang="pl-PL" b="1" baseline="30000" dirty="0"/>
              <a:t>(17) </a:t>
            </a:r>
            <a:r>
              <a:rPr lang="pl-PL" dirty="0"/>
              <a:t>I siódmy anioł wylał swoją czaszę w powietrze; i wyszedł potężny głos ze świątyni nieba od tronu, mówiący: Stało się. </a:t>
            </a:r>
            <a:r>
              <a:rPr lang="pl-PL" b="1" baseline="30000" dirty="0"/>
              <a:t>(18) </a:t>
            </a:r>
            <a:r>
              <a:rPr lang="pl-PL" dirty="0"/>
              <a:t>I nastały głosy i gromy, i błyskawice, i nastało wielkie trzęsienie ziemi, jakiego nigdy nie było, odkąd ludzie pojawili się na ziemi, tak ogromne trzęsienie ziemi, tak wielkie. </a:t>
            </a:r>
            <a:r>
              <a:rPr lang="pl-PL" b="1" baseline="30000" dirty="0"/>
              <a:t>(19) </a:t>
            </a:r>
            <a:r>
              <a:rPr lang="pl-PL" dirty="0"/>
              <a:t>I stało się, że miasto wielkie rozpadło się na trzy części, i upadły miasta pogan; i został wspomniany przed Bogiem Wielki Babilon, aby dać mu kielich wina zapalczywości Jego gniewu. </a:t>
            </a:r>
            <a:r>
              <a:rPr lang="pl-PL" b="1" baseline="30000" dirty="0"/>
              <a:t>(20) </a:t>
            </a:r>
            <a:r>
              <a:rPr lang="pl-PL" dirty="0"/>
              <a:t>I każda wyspa uciekła i góry nie zostały znalezione. </a:t>
            </a:r>
            <a:r>
              <a:rPr lang="pl-PL" b="1" baseline="30000" dirty="0"/>
              <a:t>(21) </a:t>
            </a:r>
            <a:r>
              <a:rPr lang="pl-PL" dirty="0"/>
              <a:t>I wielki grad, o wadze jakby talentu, spadł z nieba na ludzi; i bluźnili ludzie Bogu z powodu plagi gradu, gdyż plaga jego była bardzo wielka."</a:t>
            </a:r>
          </a:p>
          <a:p>
            <a:r>
              <a:rPr lang="pl-PL" dirty="0"/>
              <a:t>19:11</a:t>
            </a:r>
          </a:p>
          <a:p>
            <a:pPr lvl="1"/>
            <a:r>
              <a:rPr lang="pl-PL" dirty="0"/>
              <a:t>"</a:t>
            </a:r>
            <a:r>
              <a:rPr lang="pl-PL" b="1" baseline="30000" dirty="0"/>
              <a:t> (11) </a:t>
            </a:r>
            <a:r>
              <a:rPr lang="pl-PL" dirty="0"/>
              <a:t>I widziałem otwarte niebo, a oto biały koń; a Ten, który na nim siedzi, nazywa się Wierny i Prawdziwy, i w sprawiedliwości sądzi i walczy. </a:t>
            </a:r>
            <a:r>
              <a:rPr lang="pl-PL" b="1" baseline="30000" dirty="0"/>
              <a:t>(12) </a:t>
            </a:r>
            <a:r>
              <a:rPr lang="pl-PL" dirty="0"/>
              <a:t>A oczy Jego jak płomień ognia, i na głowie Jego wiele koron; i miał napisane imię, którego nikt nie zna, tylko On sam. </a:t>
            </a:r>
            <a:r>
              <a:rPr lang="pl-PL" b="1" baseline="30000" dirty="0"/>
              <a:t>(13) </a:t>
            </a:r>
            <a:r>
              <a:rPr lang="pl-PL" dirty="0"/>
              <a:t>I odziany był w szatę zanurzoną we krwi, a imię, którym Go zwą – Słowo Boże. </a:t>
            </a:r>
            <a:r>
              <a:rPr lang="pl-PL" b="1" baseline="30000" dirty="0"/>
              <a:t>(14) </a:t>
            </a:r>
            <a:r>
              <a:rPr lang="pl-PL" dirty="0"/>
              <a:t>I wojska w niebie podążały za Nim na białych koniach, obleczone w cienki len, biały i czysty. </a:t>
            </a:r>
            <a:r>
              <a:rPr lang="pl-PL" b="1" baseline="30000" dirty="0"/>
              <a:t>(15) </a:t>
            </a:r>
            <a:r>
              <a:rPr lang="pl-PL" dirty="0"/>
              <a:t>A z Jego ust wychodzi ostry miecz, aby nim wymierzyć cios narodom; i sam będzie je pasł laską żelazną, i sam depcze tłocznię wina zapalczywości i gniewu Boga Wszechmogącego. </a:t>
            </a:r>
            <a:r>
              <a:rPr lang="pl-PL" b="1" baseline="30000" dirty="0"/>
              <a:t>(16) </a:t>
            </a:r>
            <a:r>
              <a:rPr lang="pl-PL" dirty="0"/>
              <a:t>I ma na szacie i na swoim biodrze wypisane imię: Król królów i Pan panów. </a:t>
            </a:r>
            <a:r>
              <a:rPr lang="pl-PL" b="1" baseline="30000" dirty="0"/>
              <a:t>(17) </a:t>
            </a:r>
            <a:r>
              <a:rPr lang="pl-PL" dirty="0"/>
              <a:t>I zobaczyłem jednego anioła stojącego w słońcu, i zawołał potężnym głosem, mówiąc wszystkim ptakom latającym środkiem nieba: Przyjdźcie i zgromadźcie się na wieczerzę wielkiego Boga. </a:t>
            </a:r>
            <a:r>
              <a:rPr lang="pl-PL" b="1" baseline="30000" dirty="0"/>
              <a:t>(18) </a:t>
            </a:r>
            <a:r>
              <a:rPr lang="pl-PL" dirty="0"/>
              <a:t>Abyście jedli ciała królów i ciała wodzów, i ciała mocarzy, i ciała koni, i tych, którzy siedzą na nich, i ciała wszystkich wolnych, a także i niewolników, małych i wielkich. </a:t>
            </a:r>
            <a:r>
              <a:rPr lang="pl-PL" b="1" baseline="30000" dirty="0"/>
              <a:t>(19) </a:t>
            </a:r>
            <a:r>
              <a:rPr lang="pl-PL" dirty="0"/>
              <a:t>I zobaczyłem dzikie zwierzę i królów ziemi, i wojska ich zebrane, aby stoczyć bitwę z siedzącym na koniu i z Jego wojskiem. </a:t>
            </a:r>
            <a:r>
              <a:rPr lang="pl-PL" b="1" baseline="30000" dirty="0"/>
              <a:t>(20) </a:t>
            </a:r>
            <a:r>
              <a:rPr lang="pl-PL" dirty="0"/>
              <a:t>I pojmane zostało dzikie zwierzę i z nim fałszywy prorok, który przed nim czynił cudowne znaki, którymi zwiódł tych, którzy przyjęli znamię dzikiego zwierzęcia i oddawali pokłon jego obrazowi. Obaj żywcem zostali wrzuceni do jeziora ognia, płonącego siarką. </a:t>
            </a:r>
            <a:r>
              <a:rPr lang="pl-PL" b="1" baseline="30000" dirty="0"/>
              <a:t>(21) </a:t>
            </a:r>
            <a:r>
              <a:rPr lang="pl-PL" dirty="0"/>
              <a:t>A pozostali zostali pobici przez siedzącego na koniu, mieczem wychodzącym z Jego ust, i wszystkie ptaki nasyciły się ich ciałami.”</a:t>
            </a:r>
          </a:p>
          <a:p>
            <a:pPr marL="0" indent="0">
              <a:buNone/>
            </a:pPr>
            <a:endParaRPr lang="pl-PL" dirty="0"/>
          </a:p>
        </p:txBody>
      </p:sp>
    </p:spTree>
    <p:extLst>
      <p:ext uri="{BB962C8B-B14F-4D97-AF65-F5344CB8AC3E}">
        <p14:creationId xmlns:p14="http://schemas.microsoft.com/office/powerpoint/2010/main" val="1780591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AB6D90-DCCC-CC47-A1A5-7EAEF45577DB}"/>
              </a:ext>
            </a:extLst>
          </p:cNvPr>
          <p:cNvSpPr>
            <a:spLocks noGrp="1"/>
          </p:cNvSpPr>
          <p:nvPr>
            <p:ph type="title"/>
          </p:nvPr>
        </p:nvSpPr>
        <p:spPr/>
        <p:txBody>
          <a:bodyPr/>
          <a:lstStyle/>
          <a:p>
            <a:r>
              <a:rPr lang="pl-PL" dirty="0"/>
              <a:t>Rozdziały</a:t>
            </a:r>
          </a:p>
        </p:txBody>
      </p:sp>
      <p:sp>
        <p:nvSpPr>
          <p:cNvPr id="3" name="Symbol zastępczy zawartości 2">
            <a:extLst>
              <a:ext uri="{FF2B5EF4-FFF2-40B4-BE49-F238E27FC236}">
                <a16:creationId xmlns:a16="http://schemas.microsoft.com/office/drawing/2014/main" id="{7EDD6F72-0209-F04F-97B7-E966753C51F0}"/>
              </a:ext>
            </a:extLst>
          </p:cNvPr>
          <p:cNvSpPr>
            <a:spLocks noGrp="1"/>
          </p:cNvSpPr>
          <p:nvPr>
            <p:ph idx="1"/>
          </p:nvPr>
        </p:nvSpPr>
        <p:spPr/>
        <p:txBody>
          <a:bodyPr>
            <a:normAutofit fontScale="92500" lnSpcReduction="10000"/>
          </a:bodyPr>
          <a:lstStyle/>
          <a:p>
            <a:r>
              <a:rPr lang="pl-PL" dirty="0"/>
              <a:t>1:8 – Jezus mówi: </a:t>
            </a:r>
            <a:r>
              <a:rPr lang="pl-PL" b="1" i="1" dirty="0"/>
              <a:t>nadchodzę!</a:t>
            </a:r>
          </a:p>
          <a:p>
            <a:pPr lvl="1"/>
            <a:r>
              <a:rPr lang="pl-PL" b="1" i="1" dirty="0"/>
              <a:t> Oto nadchodzi z obłokami ujrzy Go wszelkie oko i wszyscy, którzy Go przebili. I będą Go opłakiwać wszystkie pokolenia ziemi. Tak: Amen.</a:t>
            </a:r>
          </a:p>
          <a:p>
            <a:r>
              <a:rPr lang="pl-PL" dirty="0"/>
              <a:t>       </a:t>
            </a:r>
          </a:p>
          <a:p>
            <a:r>
              <a:rPr lang="pl-PL" dirty="0"/>
              <a:t>21:6a – Jezus mówi: </a:t>
            </a:r>
            <a:r>
              <a:rPr lang="pl-PL" b="1" i="1" dirty="0"/>
              <a:t>stało się!</a:t>
            </a:r>
          </a:p>
          <a:p>
            <a:r>
              <a:rPr lang="pl-PL" dirty="0"/>
              <a:t>22:6</a:t>
            </a:r>
          </a:p>
          <a:p>
            <a:endParaRPr lang="pl-PL" dirty="0"/>
          </a:p>
          <a:p>
            <a:endParaRPr lang="pl-PL" dirty="0"/>
          </a:p>
          <a:p>
            <a:endParaRPr lang="pl-PL" dirty="0"/>
          </a:p>
          <a:p>
            <a:r>
              <a:rPr lang="pl-PL" dirty="0"/>
              <a:t>22:7a A oto niebawem przyjdę. </a:t>
            </a:r>
          </a:p>
          <a:p>
            <a:r>
              <a:rPr lang="pl-PL" dirty="0"/>
              <a:t>22:7b Błogosławiony, kto strzeże słów proroctwa tej księgi</a:t>
            </a:r>
          </a:p>
          <a:p>
            <a:endParaRPr lang="pl-PL" dirty="0"/>
          </a:p>
        </p:txBody>
      </p:sp>
    </p:spTree>
    <p:extLst>
      <p:ext uri="{BB962C8B-B14F-4D97-AF65-F5344CB8AC3E}">
        <p14:creationId xmlns:p14="http://schemas.microsoft.com/office/powerpoint/2010/main" val="1359748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D51B9D-7448-E645-9D32-B374FD823501}"/>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9FDA6020-9F99-224F-A14B-126358A9901B}"/>
              </a:ext>
            </a:extLst>
          </p:cNvPr>
          <p:cNvSpPr>
            <a:spLocks noGrp="1"/>
          </p:cNvSpPr>
          <p:nvPr>
            <p:ph idx="1"/>
          </p:nvPr>
        </p:nvSpPr>
        <p:spPr/>
        <p:txBody>
          <a:bodyPr/>
          <a:lstStyle/>
          <a:p>
            <a:r>
              <a:rPr lang="pl-PL" dirty="0"/>
              <a:t>4-11::19</a:t>
            </a:r>
          </a:p>
          <a:p>
            <a:endParaRPr lang="pl-PL" dirty="0"/>
          </a:p>
          <a:p>
            <a:r>
              <a:rPr lang="pl-PL" dirty="0"/>
              <a:t>12 - </a:t>
            </a:r>
          </a:p>
        </p:txBody>
      </p:sp>
    </p:spTree>
    <p:extLst>
      <p:ext uri="{BB962C8B-B14F-4D97-AF65-F5344CB8AC3E}">
        <p14:creationId xmlns:p14="http://schemas.microsoft.com/office/powerpoint/2010/main" val="16654378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B6DA3A-A3E3-964C-AE3E-6EEF06C9D38F}"/>
              </a:ext>
            </a:extLst>
          </p:cNvPr>
          <p:cNvSpPr>
            <a:spLocks noGrp="1"/>
          </p:cNvSpPr>
          <p:nvPr>
            <p:ph type="title"/>
          </p:nvPr>
        </p:nvSpPr>
        <p:spPr/>
        <p:txBody>
          <a:bodyPr/>
          <a:lstStyle/>
          <a:p>
            <a:r>
              <a:rPr lang="pl-PL" dirty="0"/>
              <a:t>Hymny synchronizujące</a:t>
            </a:r>
          </a:p>
        </p:txBody>
      </p:sp>
      <p:sp>
        <p:nvSpPr>
          <p:cNvPr id="3" name="Symbol zastępczy zawartości 2">
            <a:extLst>
              <a:ext uri="{FF2B5EF4-FFF2-40B4-BE49-F238E27FC236}">
                <a16:creationId xmlns:a16="http://schemas.microsoft.com/office/drawing/2014/main" id="{067130E5-2598-FF42-94DC-A9520F2745DC}"/>
              </a:ext>
            </a:extLst>
          </p:cNvPr>
          <p:cNvSpPr>
            <a:spLocks noGrp="1"/>
          </p:cNvSpPr>
          <p:nvPr>
            <p:ph idx="1"/>
          </p:nvPr>
        </p:nvSpPr>
        <p:spPr/>
        <p:txBody>
          <a:bodyPr/>
          <a:lstStyle/>
          <a:p>
            <a:pPr marL="0" indent="0">
              <a:buNone/>
            </a:pPr>
            <a:r>
              <a:rPr lang="pl-PL" dirty="0"/>
              <a:t>4:11		- Chwała Stworzycielowi</a:t>
            </a:r>
          </a:p>
          <a:p>
            <a:pPr marL="0" indent="0">
              <a:buNone/>
            </a:pPr>
            <a:r>
              <a:rPr lang="pl-PL" dirty="0"/>
              <a:t>5:9b		- Chwała Odkupicielowi</a:t>
            </a:r>
          </a:p>
          <a:p>
            <a:pPr marL="0" indent="0">
              <a:buNone/>
            </a:pPr>
            <a:r>
              <a:rPr lang="pl-PL" dirty="0"/>
              <a:t>7:10		- Bóg Zbawił tych w wielkim ucisku</a:t>
            </a:r>
          </a:p>
          <a:p>
            <a:pPr marL="0" indent="0">
              <a:buNone/>
            </a:pPr>
            <a:r>
              <a:rPr lang="pl-PL" dirty="0"/>
              <a:t>11:17b	- król</a:t>
            </a:r>
          </a:p>
          <a:p>
            <a:pPr marL="0" indent="0">
              <a:buNone/>
            </a:pPr>
            <a:r>
              <a:rPr lang="pl-PL" dirty="0"/>
              <a:t>12:10b	- ????? Nastało królowanie???</a:t>
            </a:r>
          </a:p>
          <a:p>
            <a:pPr marL="0" indent="0">
              <a:buNone/>
            </a:pPr>
            <a:r>
              <a:rPr lang="pl-PL" dirty="0"/>
              <a:t>15:2		- pokonał Bestie</a:t>
            </a:r>
          </a:p>
          <a:p>
            <a:pPr marL="0" indent="0">
              <a:buNone/>
            </a:pPr>
            <a:r>
              <a:rPr lang="pl-PL" dirty="0"/>
              <a:t>19:1		- osądził</a:t>
            </a:r>
          </a:p>
          <a:p>
            <a:pPr marL="0" indent="0">
              <a:buNone/>
            </a:pPr>
            <a:r>
              <a:rPr lang="pl-PL" dirty="0"/>
              <a:t>19:6		- panuje</a:t>
            </a:r>
          </a:p>
          <a:p>
            <a:pPr marL="0" indent="0">
              <a:buNone/>
            </a:pPr>
            <a:endParaRPr lang="pl-PL" dirty="0"/>
          </a:p>
        </p:txBody>
      </p:sp>
    </p:spTree>
    <p:extLst>
      <p:ext uri="{BB962C8B-B14F-4D97-AF65-F5344CB8AC3E}">
        <p14:creationId xmlns:p14="http://schemas.microsoft.com/office/powerpoint/2010/main" val="18562711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Główny temat księgi:</a:t>
            </a:r>
            <a:br>
              <a:rPr lang="pl-PL" dirty="0"/>
            </a:br>
            <a:r>
              <a:rPr lang="pl-PL" dirty="0"/>
              <a:t>Przyjście Jezusa</a:t>
            </a:r>
          </a:p>
        </p:txBody>
      </p:sp>
      <p:sp>
        <p:nvSpPr>
          <p:cNvPr id="3" name="Podtytuł 2"/>
          <p:cNvSpPr>
            <a:spLocks noGrp="1"/>
          </p:cNvSpPr>
          <p:nvPr>
            <p:ph type="subTitle" idx="1"/>
          </p:nvPr>
        </p:nvSpPr>
        <p:spPr/>
        <p:txBody>
          <a:bodyPr/>
          <a:lstStyle/>
          <a:p>
            <a:endParaRPr lang="pl-PL"/>
          </a:p>
        </p:txBody>
      </p:sp>
    </p:spTree>
    <p:extLst>
      <p:ext uri="{BB962C8B-B14F-4D97-AF65-F5344CB8AC3E}">
        <p14:creationId xmlns:p14="http://schemas.microsoft.com/office/powerpoint/2010/main" val="3987733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F9FE1B7-25CE-CD4C-B600-AB72938414BC}"/>
              </a:ext>
            </a:extLst>
          </p:cNvPr>
          <p:cNvSpPr>
            <a:spLocks noGrp="1"/>
          </p:cNvSpPr>
          <p:nvPr>
            <p:ph type="title"/>
          </p:nvPr>
        </p:nvSpPr>
        <p:spPr/>
        <p:txBody>
          <a:bodyPr/>
          <a:lstStyle/>
          <a:p>
            <a:r>
              <a:rPr lang="pl-PL" dirty="0"/>
              <a:t>Wstęp – o co tu chodzi?</a:t>
            </a:r>
          </a:p>
        </p:txBody>
      </p:sp>
      <p:sp>
        <p:nvSpPr>
          <p:cNvPr id="3" name="Symbol zastępczy zawartości 2">
            <a:extLst>
              <a:ext uri="{FF2B5EF4-FFF2-40B4-BE49-F238E27FC236}">
                <a16:creationId xmlns:a16="http://schemas.microsoft.com/office/drawing/2014/main" id="{839F6F67-99EF-C54A-84C3-472C6782267A}"/>
              </a:ext>
            </a:extLst>
          </p:cNvPr>
          <p:cNvSpPr>
            <a:spLocks noGrp="1"/>
          </p:cNvSpPr>
          <p:nvPr>
            <p:ph idx="1"/>
          </p:nvPr>
        </p:nvSpPr>
        <p:spPr/>
        <p:txBody>
          <a:bodyPr/>
          <a:lstStyle/>
          <a:p>
            <a:r>
              <a:rPr lang="pl-PL" dirty="0"/>
              <a:t>Materiał do rozważań o czasie, o historii, o historii objawienia, historii świata, Europy i Polski, historii mojej rodziny, i mojej historii</a:t>
            </a:r>
          </a:p>
          <a:p>
            <a:r>
              <a:rPr lang="pl-PL" dirty="0"/>
              <a:t>Pochodzenie slajdów</a:t>
            </a:r>
          </a:p>
          <a:p>
            <a:pPr lvl="1"/>
            <a:r>
              <a:rPr lang="pl-PL" dirty="0"/>
              <a:t>Te osie czasu stworzone są tu i do przerobienia</a:t>
            </a:r>
          </a:p>
          <a:p>
            <a:pPr lvl="1"/>
            <a:r>
              <a:rPr lang="pl-PL" dirty="0" err="1"/>
              <a:t>Metahistoria</a:t>
            </a:r>
            <a:r>
              <a:rPr lang="pl-PL" dirty="0"/>
              <a:t>, dwie drogi życia, i nadzieja….. To pochodzenie innych slajdów</a:t>
            </a:r>
          </a:p>
          <a:p>
            <a:pPr lvl="1"/>
            <a:endParaRPr lang="pl-PL" dirty="0"/>
          </a:p>
        </p:txBody>
      </p:sp>
    </p:spTree>
    <p:extLst>
      <p:ext uri="{BB962C8B-B14F-4D97-AF65-F5344CB8AC3E}">
        <p14:creationId xmlns:p14="http://schemas.microsoft.com/office/powerpoint/2010/main" val="26993631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6E88841-45F0-C64C-96C4-1744FA078186}"/>
              </a:ext>
            </a:extLst>
          </p:cNvPr>
          <p:cNvSpPr>
            <a:spLocks noGrp="1"/>
          </p:cNvSpPr>
          <p:nvPr>
            <p:ph type="title"/>
          </p:nvPr>
        </p:nvSpPr>
        <p:spPr/>
        <p:txBody>
          <a:bodyPr/>
          <a:lstStyle/>
          <a:p>
            <a:r>
              <a:rPr lang="pl-PL" dirty="0"/>
              <a:t>Przyjście Jezusa</a:t>
            </a:r>
          </a:p>
        </p:txBody>
      </p:sp>
      <p:sp>
        <p:nvSpPr>
          <p:cNvPr id="3" name="Symbol zastępczy zawartości 2">
            <a:extLst>
              <a:ext uri="{FF2B5EF4-FFF2-40B4-BE49-F238E27FC236}">
                <a16:creationId xmlns:a16="http://schemas.microsoft.com/office/drawing/2014/main" id="{63195E13-DF87-414D-A0A9-8369B466F8D9}"/>
              </a:ext>
            </a:extLst>
          </p:cNvPr>
          <p:cNvSpPr>
            <a:spLocks noGrp="1"/>
          </p:cNvSpPr>
          <p:nvPr>
            <p:ph idx="1"/>
          </p:nvPr>
        </p:nvSpPr>
        <p:spPr/>
        <p:txBody>
          <a:bodyPr>
            <a:normAutofit fontScale="55000" lnSpcReduction="20000"/>
          </a:bodyPr>
          <a:lstStyle/>
          <a:p>
            <a:endParaRPr lang="pl-PL" dirty="0"/>
          </a:p>
          <a:p>
            <a:r>
              <a:rPr lang="pl-PL" dirty="0"/>
              <a:t>Zapowiedź 1:7</a:t>
            </a:r>
          </a:p>
          <a:p>
            <a:pPr lvl="1"/>
            <a:r>
              <a:rPr lang="pl-PL" b="1" i="1" dirty="0"/>
              <a:t>Oto przychodzi</a:t>
            </a:r>
            <a:r>
              <a:rPr lang="pl-PL" i="1" dirty="0"/>
              <a:t> z obłokami i ujrzy Go każde oko i ci, którzy Go przebili; i uderzą się w piersi przez wzgląd na Niego wszystkie pokolenia ziemi. </a:t>
            </a:r>
          </a:p>
          <a:p>
            <a:r>
              <a:rPr lang="pl-PL" dirty="0"/>
              <a:t>Historia</a:t>
            </a:r>
          </a:p>
          <a:p>
            <a:pPr lvl="1"/>
            <a:r>
              <a:rPr lang="pl-PL" dirty="0"/>
              <a:t>Zapowiedz w historii</a:t>
            </a:r>
          </a:p>
          <a:p>
            <a:pPr lvl="2"/>
            <a:r>
              <a:rPr lang="pl-PL" i="1" dirty="0"/>
              <a:t> </a:t>
            </a:r>
            <a:r>
              <a:rPr lang="pl-PL" b="1" i="1" baseline="30000" dirty="0"/>
              <a:t>(8) </a:t>
            </a:r>
            <a:r>
              <a:rPr lang="pl-PL" i="1" dirty="0"/>
              <a:t>Ja jestem Alfa i Omega, początek i koniec, mówi Pan, który jest i był, i który </a:t>
            </a:r>
            <a:r>
              <a:rPr lang="pl-PL" b="1" i="1" dirty="0"/>
              <a:t>przychodzi</a:t>
            </a:r>
            <a:r>
              <a:rPr lang="pl-PL" i="1" dirty="0"/>
              <a:t>, Wszechmogący.</a:t>
            </a:r>
          </a:p>
          <a:p>
            <a:pPr lvl="1"/>
            <a:r>
              <a:rPr lang="pl-PL" dirty="0"/>
              <a:t>Wypełnienie</a:t>
            </a:r>
          </a:p>
          <a:p>
            <a:pPr lvl="2"/>
            <a:r>
              <a:rPr lang="pl-PL" b="1" i="1" baseline="30000" dirty="0"/>
              <a:t> (11) </a:t>
            </a:r>
            <a:r>
              <a:rPr lang="pl-PL" i="1" dirty="0"/>
              <a:t>I widziałem otwarte niebo, a oto biały koń; a Ten, który na nim siedzi, nazywa się Wierny i Prawdziwy, i w sprawiedliwości sądzi i walczy. </a:t>
            </a:r>
            <a:r>
              <a:rPr lang="pl-PL" b="1" i="1" baseline="30000" dirty="0"/>
              <a:t>(12) </a:t>
            </a:r>
            <a:r>
              <a:rPr lang="pl-PL" i="1" dirty="0"/>
              <a:t>A oczy Jego jak płomień ognia, i na głowie Jego wiele koron; i miał napisane imię, którego nikt nie zna, tylko On sam. </a:t>
            </a:r>
            <a:r>
              <a:rPr lang="pl-PL" b="1" i="1" baseline="30000" dirty="0"/>
              <a:t>(13) </a:t>
            </a:r>
            <a:r>
              <a:rPr lang="pl-PL" i="1" dirty="0"/>
              <a:t>I odziany był w szatę zanurzoną we krwi, a imię, którym Go zwą – Słowo Boże. </a:t>
            </a:r>
            <a:r>
              <a:rPr lang="pl-PL" b="1" i="1" baseline="30000" dirty="0"/>
              <a:t>(14) </a:t>
            </a:r>
            <a:r>
              <a:rPr lang="pl-PL" i="1" dirty="0"/>
              <a:t>I wojska w niebie podążały za Nim na białych koniach, obleczone w cienki len, biały i czysty. </a:t>
            </a:r>
            <a:r>
              <a:rPr lang="pl-PL" b="1" i="1" baseline="30000" dirty="0"/>
              <a:t>(15) </a:t>
            </a:r>
            <a:r>
              <a:rPr lang="pl-PL" i="1" dirty="0"/>
              <a:t>A z Jego ust wychodzi ostry miecz, aby nim wymierzyć cios narodom; i sam będzie je pasł laską żelazną, i sam depcze tłocznię wina zapalczywości i gniewu Boga Wszechmogącego. </a:t>
            </a:r>
            <a:r>
              <a:rPr lang="pl-PL" b="1" i="1" baseline="30000" dirty="0"/>
              <a:t>(16) </a:t>
            </a:r>
            <a:r>
              <a:rPr lang="pl-PL" i="1" dirty="0"/>
              <a:t>I ma na szacie i na swoim biodrze wypisane imię: Król królów i Pan panów. </a:t>
            </a:r>
            <a:r>
              <a:rPr lang="pl-PL" b="1" i="1" baseline="30000" dirty="0"/>
              <a:t>(17) </a:t>
            </a:r>
            <a:r>
              <a:rPr lang="pl-PL" i="1" dirty="0"/>
              <a:t>I zobaczyłem jednego anioła stojącego w słońcu, i zawołał potężnym głosem, mówiąc wszystkim ptakom latającym środkiem nieba: Przyjdźcie i zgromadźcie się na wieczerzę wielkiego Boga. </a:t>
            </a:r>
            <a:r>
              <a:rPr lang="pl-PL" b="1" i="1" baseline="30000" dirty="0"/>
              <a:t>(18) </a:t>
            </a:r>
            <a:r>
              <a:rPr lang="pl-PL" i="1" dirty="0"/>
              <a:t>Abyście jedli ciała królów i ciała wodzów, i ciała mocarzy, i ciała koni, i tych, którzy siedzą na nich, i ciała wszystkich wolnych, a także i niewolników, małych i wielkich. </a:t>
            </a:r>
            <a:r>
              <a:rPr lang="pl-PL" b="1" i="1" baseline="30000" dirty="0"/>
              <a:t>(19) </a:t>
            </a:r>
            <a:r>
              <a:rPr lang="pl-PL" i="1" dirty="0"/>
              <a:t>I zobaczyłem dzikie zwierzę i królów ziemi, i wojska ich zebrane, aby stoczyć bitwę z siedzącym na koniu i z Jego wojskiem. </a:t>
            </a:r>
            <a:r>
              <a:rPr lang="pl-PL" b="1" i="1" baseline="30000" dirty="0"/>
              <a:t>(20) </a:t>
            </a:r>
            <a:r>
              <a:rPr lang="pl-PL" i="1" dirty="0"/>
              <a:t>I pojmane zostało dzikie zwierzę i z nim fałszywy prorok, który przed nim czynił cudowne znaki, którymi zwiódł tych, którzy przyjęli znamię dzikiego zwierzęcia i oddawali pokłon jego obrazowi. Obaj żywcem zostali wrzuceni do jeziora ognia, płonącego siarką. </a:t>
            </a:r>
            <a:r>
              <a:rPr lang="pl-PL" b="1" i="1" baseline="30000" dirty="0"/>
              <a:t>(21) </a:t>
            </a:r>
            <a:r>
              <a:rPr lang="pl-PL" i="1" dirty="0"/>
              <a:t>A pozostali zostali pobici przez siedzącego na koniu, mieczem wychodzącym z Jego ust, i wszystkie ptaki nasyciły się ich ciałami.</a:t>
            </a:r>
          </a:p>
          <a:p>
            <a:pPr lvl="1"/>
            <a:r>
              <a:rPr lang="pl-PL" dirty="0"/>
              <a:t>Podsumowanie historii</a:t>
            </a:r>
          </a:p>
          <a:p>
            <a:pPr lvl="2"/>
            <a:r>
              <a:rPr lang="pl-PL" i="1" dirty="0"/>
              <a:t>I rzekł mi: </a:t>
            </a:r>
            <a:r>
              <a:rPr lang="pl-PL" b="1" i="1" dirty="0"/>
              <a:t>Stało się</a:t>
            </a:r>
            <a:r>
              <a:rPr lang="pl-PL" i="1" dirty="0"/>
              <a:t>.</a:t>
            </a:r>
          </a:p>
          <a:p>
            <a:r>
              <a:rPr lang="pl-PL" dirty="0"/>
              <a:t>Ponowna zapowiedź poza historią</a:t>
            </a:r>
          </a:p>
          <a:p>
            <a:pPr lvl="1"/>
            <a:r>
              <a:rPr lang="pl-PL" i="1" dirty="0"/>
              <a:t>"</a:t>
            </a:r>
            <a:r>
              <a:rPr lang="pl-PL" b="1" i="1" baseline="30000" dirty="0"/>
              <a:t> (12) </a:t>
            </a:r>
            <a:r>
              <a:rPr lang="pl-PL" i="1" dirty="0"/>
              <a:t>I oto </a:t>
            </a:r>
            <a:r>
              <a:rPr lang="pl-PL" b="1" i="1" dirty="0"/>
              <a:t>przychodzę</a:t>
            </a:r>
            <a:r>
              <a:rPr lang="pl-PL" i="1" dirty="0"/>
              <a:t> śpiesznie, a zapłata moja jest ze mną, aby oddać każdemu zgodnie z tym jakie będzie jego dzieło. </a:t>
            </a:r>
            <a:r>
              <a:rPr lang="pl-PL" b="1" i="1" baseline="30000" dirty="0"/>
              <a:t>(13) </a:t>
            </a:r>
            <a:r>
              <a:rPr lang="pl-PL" i="1" dirty="0"/>
              <a:t>Ja jestem Alfa i Omega, początek i koniec, pierwszy i ostatni."</a:t>
            </a:r>
          </a:p>
          <a:p>
            <a:pPr lvl="1"/>
            <a:endParaRPr lang="pl-PL" dirty="0"/>
          </a:p>
        </p:txBody>
      </p:sp>
    </p:spTree>
    <p:extLst>
      <p:ext uri="{BB962C8B-B14F-4D97-AF65-F5344CB8AC3E}">
        <p14:creationId xmlns:p14="http://schemas.microsoft.com/office/powerpoint/2010/main" val="22510510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31CECE-6E8B-364D-BFB8-D50F6C7B133B}"/>
              </a:ext>
            </a:extLst>
          </p:cNvPr>
          <p:cNvSpPr>
            <a:spLocks noGrp="1"/>
          </p:cNvSpPr>
          <p:nvPr>
            <p:ph type="title"/>
          </p:nvPr>
        </p:nvSpPr>
        <p:spPr/>
        <p:txBody>
          <a:bodyPr/>
          <a:lstStyle/>
          <a:p>
            <a:r>
              <a:rPr lang="el-GR" b="1" dirty="0"/>
              <a:t>Α</a:t>
            </a:r>
            <a:r>
              <a:rPr lang="pl-PL" dirty="0"/>
              <a:t> i </a:t>
            </a:r>
            <a:r>
              <a:rPr lang="el-GR" b="1" dirty="0"/>
              <a:t>Ω</a:t>
            </a:r>
            <a:r>
              <a:rPr lang="pl-PL" dirty="0"/>
              <a:t> i pewne symetrie w tekście</a:t>
            </a:r>
            <a:endParaRPr lang="pl-PL" b="1" dirty="0"/>
          </a:p>
        </p:txBody>
      </p:sp>
      <p:sp>
        <p:nvSpPr>
          <p:cNvPr id="3" name="Symbol zastępczy zawartości 2">
            <a:extLst>
              <a:ext uri="{FF2B5EF4-FFF2-40B4-BE49-F238E27FC236}">
                <a16:creationId xmlns:a16="http://schemas.microsoft.com/office/drawing/2014/main" id="{87B8BBDB-D360-744F-B46C-D3FFAE0A5148}"/>
              </a:ext>
            </a:extLst>
          </p:cNvPr>
          <p:cNvSpPr>
            <a:spLocks noGrp="1"/>
          </p:cNvSpPr>
          <p:nvPr>
            <p:ph idx="1"/>
          </p:nvPr>
        </p:nvSpPr>
        <p:spPr/>
        <p:txBody>
          <a:bodyPr>
            <a:normAutofit/>
          </a:bodyPr>
          <a:lstStyle/>
          <a:p>
            <a:r>
              <a:rPr lang="pl-PL" sz="2400" baseline="30000" dirty="0" err="1"/>
              <a:t>Ap</a:t>
            </a:r>
            <a:r>
              <a:rPr lang="pl-PL" sz="2400" baseline="30000" dirty="0"/>
              <a:t> 1:8</a:t>
            </a:r>
            <a:r>
              <a:rPr lang="pl-PL" sz="2400" dirty="0"/>
              <a:t> Oto przychodzi z obłokami i ujrzy Go każde oko (…) Ja jestem </a:t>
            </a:r>
            <a:r>
              <a:rPr lang="pl-PL" sz="2400" b="1" dirty="0"/>
              <a:t>Alfa i Omega</a:t>
            </a:r>
            <a:r>
              <a:rPr lang="pl-PL" sz="2400" dirty="0"/>
              <a:t>, początek i koniec, mówi Pan, który jest i był, i który przychodzi, Wszechmogący</a:t>
            </a:r>
          </a:p>
          <a:p>
            <a:pPr lvl="1"/>
            <a:r>
              <a:rPr lang="pl-PL" baseline="30000" dirty="0" err="1"/>
              <a:t>Ap</a:t>
            </a:r>
            <a:r>
              <a:rPr lang="pl-PL" baseline="30000" dirty="0"/>
              <a:t> 1:11</a:t>
            </a:r>
            <a:r>
              <a:rPr lang="pl-PL" dirty="0"/>
              <a:t> usłyszałem za sobą głos: Ja jestem </a:t>
            </a:r>
            <a:r>
              <a:rPr lang="pl-PL" b="1" dirty="0"/>
              <a:t>Alfa i Omega</a:t>
            </a:r>
            <a:r>
              <a:rPr lang="pl-PL" dirty="0"/>
              <a:t>, pierwszy i ostatni a to, co widzisz napisz i poślij do zborów</a:t>
            </a:r>
          </a:p>
          <a:p>
            <a:pPr lvl="1"/>
            <a:r>
              <a:rPr lang="pl-PL" baseline="30000" dirty="0" err="1"/>
              <a:t>Ap</a:t>
            </a:r>
            <a:r>
              <a:rPr lang="pl-PL" baseline="30000" dirty="0"/>
              <a:t> 21:6</a:t>
            </a:r>
            <a:r>
              <a:rPr lang="pl-PL" dirty="0"/>
              <a:t> I powiedział mi: Stało się. Ja jestem </a:t>
            </a:r>
            <a:r>
              <a:rPr lang="pl-PL" b="1" dirty="0"/>
              <a:t>Alfa i Omega</a:t>
            </a:r>
            <a:r>
              <a:rPr lang="pl-PL" dirty="0"/>
              <a:t>, początek i koniec. Ja pragnącemu dam …</a:t>
            </a:r>
          </a:p>
          <a:p>
            <a:r>
              <a:rPr lang="pl-PL" sz="2400" baseline="30000" dirty="0" err="1"/>
              <a:t>Ap</a:t>
            </a:r>
            <a:r>
              <a:rPr lang="pl-PL" sz="2400" baseline="30000" dirty="0"/>
              <a:t> 22:12</a:t>
            </a:r>
            <a:r>
              <a:rPr lang="pl-PL" sz="2400" dirty="0"/>
              <a:t> Oto przyjdę niebawem, a moja zapłata jest ze Mną, (…) Ja jestem </a:t>
            </a:r>
            <a:r>
              <a:rPr lang="pl-PL" sz="2400" b="1" dirty="0"/>
              <a:t>Alfa i Omega</a:t>
            </a:r>
            <a:r>
              <a:rPr lang="pl-PL" sz="2400" dirty="0"/>
              <a:t>, Pierwszy i Ostatni, Początek i Koniec.</a:t>
            </a:r>
          </a:p>
        </p:txBody>
      </p:sp>
      <p:sp>
        <p:nvSpPr>
          <p:cNvPr id="4" name="pole tekstowe 3">
            <a:extLst>
              <a:ext uri="{FF2B5EF4-FFF2-40B4-BE49-F238E27FC236}">
                <a16:creationId xmlns:a16="http://schemas.microsoft.com/office/drawing/2014/main" id="{0EDB64DD-8D0D-7C49-AA6F-C5BA9319FA22}"/>
              </a:ext>
            </a:extLst>
          </p:cNvPr>
          <p:cNvSpPr txBox="1"/>
          <p:nvPr/>
        </p:nvSpPr>
        <p:spPr>
          <a:xfrm rot="20608780">
            <a:off x="5456040" y="5333767"/>
            <a:ext cx="5639611" cy="584775"/>
          </a:xfrm>
          <a:prstGeom prst="rect">
            <a:avLst/>
          </a:prstGeom>
          <a:noFill/>
        </p:spPr>
        <p:txBody>
          <a:bodyPr wrap="square" rtlCol="0">
            <a:spAutoFit/>
          </a:bodyPr>
          <a:lstStyle/>
          <a:p>
            <a:r>
              <a:rPr lang="pl-PL" sz="3200" b="1" dirty="0">
                <a:solidFill>
                  <a:srgbClr val="FF0000"/>
                </a:solidFill>
              </a:rPr>
              <a:t>I dlatego lubię </a:t>
            </a:r>
            <a:r>
              <a:rPr lang="pl-PL" sz="3200" b="1" dirty="0" err="1">
                <a:solidFill>
                  <a:srgbClr val="FF0000"/>
                </a:solidFill>
              </a:rPr>
              <a:t>Textus</a:t>
            </a:r>
            <a:r>
              <a:rPr lang="pl-PL" sz="3200" b="1" dirty="0">
                <a:solidFill>
                  <a:srgbClr val="FF0000"/>
                </a:solidFill>
              </a:rPr>
              <a:t> </a:t>
            </a:r>
            <a:r>
              <a:rPr lang="pl-PL" sz="3200" b="1" dirty="0" err="1">
                <a:solidFill>
                  <a:srgbClr val="FF0000"/>
                </a:solidFill>
              </a:rPr>
              <a:t>Receptus</a:t>
            </a:r>
            <a:endParaRPr lang="pl-PL" sz="3200" b="1" dirty="0">
              <a:solidFill>
                <a:srgbClr val="FF0000"/>
              </a:solidFill>
            </a:endParaRPr>
          </a:p>
        </p:txBody>
      </p:sp>
      <p:sp>
        <p:nvSpPr>
          <p:cNvPr id="5" name="pole tekstowe 4">
            <a:extLst>
              <a:ext uri="{FF2B5EF4-FFF2-40B4-BE49-F238E27FC236}">
                <a16:creationId xmlns:a16="http://schemas.microsoft.com/office/drawing/2014/main" id="{924B5395-C5BF-944B-BC84-B0C338B2FFE5}"/>
              </a:ext>
            </a:extLst>
          </p:cNvPr>
          <p:cNvSpPr txBox="1"/>
          <p:nvPr/>
        </p:nvSpPr>
        <p:spPr>
          <a:xfrm>
            <a:off x="407368" y="5169966"/>
            <a:ext cx="5472608" cy="1477328"/>
          </a:xfrm>
          <a:prstGeom prst="rect">
            <a:avLst/>
          </a:prstGeom>
          <a:noFill/>
        </p:spPr>
        <p:txBody>
          <a:bodyPr wrap="square" rtlCol="0">
            <a:spAutoFit/>
          </a:bodyPr>
          <a:lstStyle/>
          <a:p>
            <a:r>
              <a:rPr lang="pl-PL" dirty="0">
                <a:solidFill>
                  <a:schemeClr val="accent1">
                    <a:lumMod val="75000"/>
                  </a:schemeClr>
                </a:solidFill>
              </a:rPr>
              <a:t>Zapewne nie macie tego </a:t>
            </a:r>
            <a:r>
              <a:rPr lang="el-GR" b="1" dirty="0">
                <a:solidFill>
                  <a:schemeClr val="accent1">
                    <a:lumMod val="75000"/>
                  </a:schemeClr>
                </a:solidFill>
              </a:rPr>
              <a:t>Α</a:t>
            </a:r>
            <a:r>
              <a:rPr lang="pl-PL" dirty="0">
                <a:solidFill>
                  <a:schemeClr val="accent1">
                    <a:lumMod val="75000"/>
                  </a:schemeClr>
                </a:solidFill>
              </a:rPr>
              <a:t> i </a:t>
            </a:r>
            <a:r>
              <a:rPr lang="el-GR" b="1" dirty="0">
                <a:solidFill>
                  <a:schemeClr val="accent1">
                    <a:lumMod val="75000"/>
                  </a:schemeClr>
                </a:solidFill>
              </a:rPr>
              <a:t>Ω</a:t>
            </a:r>
            <a:r>
              <a:rPr lang="pl-PL" dirty="0">
                <a:solidFill>
                  <a:schemeClr val="accent1">
                    <a:lumMod val="75000"/>
                  </a:schemeClr>
                </a:solidFill>
              </a:rPr>
              <a:t> z wersecie 11.</a:t>
            </a:r>
            <a:br>
              <a:rPr lang="pl-PL" dirty="0">
                <a:solidFill>
                  <a:schemeClr val="accent1">
                    <a:lumMod val="75000"/>
                  </a:schemeClr>
                </a:solidFill>
              </a:rPr>
            </a:br>
            <a:r>
              <a:rPr lang="pl-PL" dirty="0">
                <a:solidFill>
                  <a:schemeClr val="accent1">
                    <a:lumMod val="75000"/>
                  </a:schemeClr>
                </a:solidFill>
              </a:rPr>
              <a:t>Ja też nie miałem bo pamiętam tekst BT, ale przyśniło mi się, że powinno tam być. Sprawdziłem w TNP i okazało się, że jest.</a:t>
            </a:r>
          </a:p>
          <a:p>
            <a:r>
              <a:rPr lang="pl-PL" dirty="0">
                <a:solidFill>
                  <a:schemeClr val="accent1">
                    <a:lumMod val="75000"/>
                  </a:schemeClr>
                </a:solidFill>
              </a:rPr>
              <a:t>Bo w księdze powinno to być 4 a nie 3 razy!</a:t>
            </a:r>
          </a:p>
        </p:txBody>
      </p:sp>
    </p:spTree>
    <p:extLst>
      <p:ext uri="{BB962C8B-B14F-4D97-AF65-F5344CB8AC3E}">
        <p14:creationId xmlns:p14="http://schemas.microsoft.com/office/powerpoint/2010/main" val="42353199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CF448151-65D0-F54C-BBB7-149677142A6E}"/>
              </a:ext>
            </a:extLst>
          </p:cNvPr>
          <p:cNvSpPr>
            <a:spLocks noGrp="1"/>
          </p:cNvSpPr>
          <p:nvPr>
            <p:ph type="title"/>
          </p:nvPr>
        </p:nvSpPr>
        <p:spPr/>
        <p:txBody>
          <a:bodyPr/>
          <a:lstStyle/>
          <a:p>
            <a:r>
              <a:rPr lang="pl-PL" dirty="0"/>
              <a:t>Plan czytania (póki co bez szczegółów):</a:t>
            </a:r>
          </a:p>
        </p:txBody>
      </p:sp>
      <p:sp>
        <p:nvSpPr>
          <p:cNvPr id="5" name="Symbol zastępczy zawartości 4">
            <a:extLst>
              <a:ext uri="{FF2B5EF4-FFF2-40B4-BE49-F238E27FC236}">
                <a16:creationId xmlns:a16="http://schemas.microsoft.com/office/drawing/2014/main" id="{A9960406-BE19-0341-AE23-63777B59B642}"/>
              </a:ext>
            </a:extLst>
          </p:cNvPr>
          <p:cNvSpPr>
            <a:spLocks noGrp="1"/>
          </p:cNvSpPr>
          <p:nvPr>
            <p:ph idx="1"/>
          </p:nvPr>
        </p:nvSpPr>
        <p:spPr/>
        <p:txBody>
          <a:bodyPr>
            <a:normAutofit fontScale="70000" lnSpcReduction="20000"/>
          </a:bodyPr>
          <a:lstStyle/>
          <a:p>
            <a:pPr marL="514350" indent="-514350">
              <a:buFont typeface="+mj-lt"/>
              <a:buAutoNum type="arabicPeriod"/>
            </a:pPr>
            <a:r>
              <a:rPr lang="pl-PL" dirty="0"/>
              <a:t>Plan czytania (póki co bez szczegółów):</a:t>
            </a:r>
          </a:p>
          <a:p>
            <a:pPr marL="514350" indent="-514350">
              <a:buFont typeface="+mj-lt"/>
              <a:buAutoNum type="arabicPeriod"/>
            </a:pPr>
            <a:r>
              <a:rPr lang="pl-PL" dirty="0"/>
              <a:t>Przeczytać tak aby zrozumieć panoramę całego objawienia, to co nazywam </a:t>
            </a:r>
            <a:r>
              <a:rPr lang="pl-PL" dirty="0" err="1"/>
              <a:t>metahistorią</a:t>
            </a:r>
            <a:r>
              <a:rPr lang="pl-PL" dirty="0"/>
              <a:t> wszechświata fragmenty z Gen 1 i Gen 2</a:t>
            </a:r>
          </a:p>
          <a:p>
            <a:pPr marL="514350" indent="-514350">
              <a:buFont typeface="+mj-lt"/>
              <a:buAutoNum type="arabicPeriod"/>
            </a:pPr>
            <a:r>
              <a:rPr lang="pl-PL" dirty="0"/>
              <a:t>przeczytamy Gen 3 i przypomnimy sobie co tam się działo</a:t>
            </a:r>
          </a:p>
          <a:p>
            <a:pPr marL="514350" indent="-514350">
              <a:buFont typeface="+mj-lt"/>
              <a:buAutoNum type="arabicPeriod"/>
            </a:pPr>
            <a:r>
              <a:rPr lang="pl-PL" dirty="0"/>
              <a:t>kilka wybranych myśli z </a:t>
            </a:r>
            <a:r>
              <a:rPr lang="pl-PL" dirty="0" err="1"/>
              <a:t>Jeremiarza</a:t>
            </a:r>
            <a:r>
              <a:rPr lang="pl-PL" dirty="0"/>
              <a:t>, </a:t>
            </a:r>
            <a:r>
              <a:rPr lang="pl-PL" dirty="0" err="1"/>
              <a:t>LIstu</a:t>
            </a:r>
            <a:r>
              <a:rPr lang="pl-PL" dirty="0"/>
              <a:t> do Rzymian, i może jeszcze czegoś z Ewangelii - prawda o świecie domkniemy to co czytamy Objawieniem czytając rozdział 21 i kawałek 22, a potem 20, a potem 19, a potem </a:t>
            </a:r>
            <a:r>
              <a:rPr lang="pl-PL" dirty="0" err="1"/>
              <a:t>koncówkę</a:t>
            </a:r>
            <a:r>
              <a:rPr lang="pl-PL" dirty="0"/>
              <a:t> z 18, 17, 15, i 11.</a:t>
            </a:r>
          </a:p>
          <a:p>
            <a:pPr marL="514350" indent="-514350">
              <a:buFont typeface="+mj-lt"/>
              <a:buAutoNum type="arabicPeriod"/>
            </a:pPr>
            <a:r>
              <a:rPr lang="pl-PL" dirty="0"/>
              <a:t>W tym momencie będziemy mieli już pełny obraz panoramy, więc czas przejść do szczegółów przeczytamy więc te miejsca w Objawieniu, w których ukazane jest niego i reakcja istot tam przebywających na działanie Boga. (4, 5, 11, 15, 19) i to będzie ten moment, abyśmy poszukali miejsca w którym jesteśmy, albo wydarzeń, które nas w </a:t>
            </a:r>
            <a:r>
              <a:rPr lang="pl-PL" dirty="0" err="1"/>
              <a:t>nabliższym</a:t>
            </a:r>
            <a:r>
              <a:rPr lang="pl-PL" dirty="0"/>
              <a:t> czasie czekają (12,. 13, 14)</a:t>
            </a:r>
          </a:p>
          <a:p>
            <a:pPr marL="514350" indent="-514350">
              <a:buFont typeface="+mj-lt"/>
              <a:buAutoNum type="arabicPeriod"/>
            </a:pPr>
            <a:r>
              <a:rPr lang="pl-PL" dirty="0"/>
              <a:t>spojrzeć na koniec złych: 11, 15, 16</a:t>
            </a:r>
          </a:p>
          <a:p>
            <a:pPr marL="514350" indent="-514350">
              <a:buFont typeface="+mj-lt"/>
              <a:buAutoNum type="arabicPeriod"/>
            </a:pPr>
            <a:r>
              <a:rPr lang="pl-PL" dirty="0"/>
              <a:t>spojrzeć na szczegółowy koniec złych: 17, 18</a:t>
            </a:r>
          </a:p>
          <a:p>
            <a:pPr marL="514350" indent="-514350">
              <a:buFont typeface="+mj-lt"/>
              <a:buAutoNum type="arabicPeriod"/>
            </a:pPr>
            <a:r>
              <a:rPr lang="pl-PL" dirty="0"/>
              <a:t>Jak starczy czasu, albo w przerwach to przeczytamy Listy do Kościołów</a:t>
            </a:r>
          </a:p>
          <a:p>
            <a:pPr marL="0" indent="0">
              <a:buNone/>
            </a:pPr>
            <a:endParaRPr lang="pl-PL"/>
          </a:p>
          <a:p>
            <a:pPr marL="0" indent="0">
              <a:buNone/>
            </a:pPr>
            <a:r>
              <a:rPr lang="pl-PL"/>
              <a:t>No </a:t>
            </a:r>
            <a:r>
              <a:rPr lang="pl-PL" dirty="0"/>
              <a:t>i policzymy do 1, 2, 3, 4, … 144… tysięcy, oraz pomnożymy 42 * 3,5 tak aby wyszło 1260</a:t>
            </a:r>
          </a:p>
        </p:txBody>
      </p:sp>
    </p:spTree>
    <p:extLst>
      <p:ext uri="{BB962C8B-B14F-4D97-AF65-F5344CB8AC3E}">
        <p14:creationId xmlns:p14="http://schemas.microsoft.com/office/powerpoint/2010/main" val="30871505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Zabawy z historią i czasem</a:t>
            </a:r>
          </a:p>
        </p:txBody>
      </p:sp>
      <p:sp>
        <p:nvSpPr>
          <p:cNvPr id="3" name="Podtytuł 2"/>
          <p:cNvSpPr>
            <a:spLocks noGrp="1"/>
          </p:cNvSpPr>
          <p:nvPr>
            <p:ph type="subTitle" idx="1"/>
          </p:nvPr>
        </p:nvSpPr>
        <p:spPr/>
        <p:txBody>
          <a:bodyPr/>
          <a:lstStyle/>
          <a:p>
            <a:endParaRPr lang="pl-PL"/>
          </a:p>
        </p:txBody>
      </p:sp>
    </p:spTree>
    <p:extLst>
      <p:ext uri="{BB962C8B-B14F-4D97-AF65-F5344CB8AC3E}">
        <p14:creationId xmlns:p14="http://schemas.microsoft.com/office/powerpoint/2010/main" val="10991491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ytuł 11"/>
          <p:cNvSpPr>
            <a:spLocks noGrp="1"/>
          </p:cNvSpPr>
          <p:nvPr>
            <p:ph type="title"/>
          </p:nvPr>
        </p:nvSpPr>
        <p:spPr/>
        <p:txBody>
          <a:bodyPr/>
          <a:lstStyle/>
          <a:p>
            <a:r>
              <a:rPr lang="pl-PL" dirty="0" err="1"/>
              <a:t>Metahistoria</a:t>
            </a:r>
            <a:endParaRPr lang="pl-PL" dirty="0"/>
          </a:p>
        </p:txBody>
      </p:sp>
      <p:sp>
        <p:nvSpPr>
          <p:cNvPr id="11" name="AutoShape 3"/>
          <p:cNvSpPr>
            <a:spLocks noChangeArrowheads="1"/>
          </p:cNvSpPr>
          <p:nvPr/>
        </p:nvSpPr>
        <p:spPr bwMode="auto">
          <a:xfrm>
            <a:off x="2213899" y="2754029"/>
            <a:ext cx="1972653" cy="1832550"/>
          </a:xfrm>
          <a:prstGeom prst="cube">
            <a:avLst>
              <a:gd name="adj" fmla="val 25000"/>
            </a:avLst>
          </a:prstGeom>
          <a:solidFill>
            <a:srgbClr val="00CCFF"/>
          </a:solidFill>
          <a:ln w="9525">
            <a:solidFill>
              <a:srgbClr val="00AED8"/>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pl-PL" altLang="x-none" b="1" i="1" dirty="0">
                <a:latin typeface="Arial" charset="0"/>
              </a:rPr>
              <a:t>Ziemia</a:t>
            </a:r>
          </a:p>
          <a:p>
            <a:pPr algn="ctr"/>
            <a:r>
              <a:rPr lang="pl-PL" altLang="x-none" b="1" i="1" dirty="0">
                <a:latin typeface="Arial" charset="0"/>
              </a:rPr>
              <a:t>i Ogród</a:t>
            </a:r>
            <a:br>
              <a:rPr lang="pl-PL" altLang="x-none" b="1" i="1" dirty="0">
                <a:latin typeface="Arial" charset="0"/>
              </a:rPr>
            </a:br>
            <a:r>
              <a:rPr lang="pl-PL" altLang="x-none" b="1" i="1" dirty="0">
                <a:latin typeface="Arial" charset="0"/>
              </a:rPr>
              <a:t>Eden</a:t>
            </a:r>
          </a:p>
        </p:txBody>
      </p:sp>
      <p:sp>
        <p:nvSpPr>
          <p:cNvPr id="13" name="AutoShape 4"/>
          <p:cNvSpPr>
            <a:spLocks noChangeArrowheads="1"/>
          </p:cNvSpPr>
          <p:nvPr/>
        </p:nvSpPr>
        <p:spPr bwMode="auto">
          <a:xfrm>
            <a:off x="5692194" y="2754029"/>
            <a:ext cx="1972653" cy="1832550"/>
          </a:xfrm>
          <a:prstGeom prst="cube">
            <a:avLst>
              <a:gd name="adj" fmla="val 25000"/>
            </a:avLst>
          </a:prstGeom>
          <a:solidFill>
            <a:srgbClr val="969696"/>
          </a:solidFill>
          <a:ln w="9525">
            <a:solidFill>
              <a:srgbClr val="7A7A7A"/>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pl-PL" altLang="x-none" b="1" i="1" dirty="0">
                <a:latin typeface="Arial" charset="0"/>
              </a:rPr>
              <a:t>Ziemia</a:t>
            </a:r>
            <a:br>
              <a:rPr lang="pl-PL" altLang="x-none" b="1" i="1" dirty="0">
                <a:latin typeface="Arial" charset="0"/>
              </a:rPr>
            </a:br>
            <a:r>
              <a:rPr lang="pl-PL" altLang="x-none" b="1" i="1" dirty="0">
                <a:latin typeface="Arial" charset="0"/>
              </a:rPr>
              <a:t>nieco</a:t>
            </a:r>
            <a:br>
              <a:rPr lang="pl-PL" altLang="x-none" b="1" i="1" dirty="0">
                <a:latin typeface="Arial" charset="0"/>
              </a:rPr>
            </a:br>
            <a:r>
              <a:rPr lang="pl-PL" altLang="x-none" b="1" i="1" dirty="0">
                <a:latin typeface="Arial" charset="0"/>
              </a:rPr>
              <a:t>zepsuta</a:t>
            </a:r>
            <a:endParaRPr lang="pl-PL" altLang="x-none" sz="2000" b="1" i="1" dirty="0"/>
          </a:p>
        </p:txBody>
      </p:sp>
      <p:sp>
        <p:nvSpPr>
          <p:cNvPr id="14" name="AutoShape 5"/>
          <p:cNvSpPr>
            <a:spLocks noChangeArrowheads="1"/>
          </p:cNvSpPr>
          <p:nvPr/>
        </p:nvSpPr>
        <p:spPr bwMode="auto">
          <a:xfrm>
            <a:off x="9170488" y="2754029"/>
            <a:ext cx="1972653" cy="1832550"/>
          </a:xfrm>
          <a:prstGeom prst="cube">
            <a:avLst>
              <a:gd name="adj" fmla="val 25000"/>
            </a:avLst>
          </a:prstGeom>
          <a:solidFill>
            <a:srgbClr val="FFCE00"/>
          </a:solidFill>
          <a:ln w="9525">
            <a:solidFill>
              <a:srgbClr val="E0B400"/>
            </a:solidFill>
            <a:miter lim="800000"/>
            <a:headEnd/>
            <a:tailEnd/>
          </a:ln>
          <a:effectLst/>
          <a:extLst/>
        </p:spPr>
        <p:txBody>
          <a:bodyPr wrap="none" anchor="ctr"/>
          <a:lstStyle/>
          <a:p>
            <a:pPr algn="ctr"/>
            <a:r>
              <a:rPr lang="pl-PL" altLang="x-none" b="1" i="1" dirty="0">
                <a:latin typeface="Arial" charset="0"/>
              </a:rPr>
              <a:t>Nowa Ziemia </a:t>
            </a:r>
          </a:p>
          <a:p>
            <a:pPr algn="ctr"/>
            <a:r>
              <a:rPr lang="pl-PL" altLang="x-none" b="1" i="1" dirty="0">
                <a:latin typeface="Arial" charset="0"/>
              </a:rPr>
              <a:t>i </a:t>
            </a:r>
          </a:p>
          <a:p>
            <a:pPr algn="ctr"/>
            <a:r>
              <a:rPr lang="pl-PL" altLang="x-none" b="1" i="1" dirty="0">
                <a:latin typeface="Arial" charset="0"/>
              </a:rPr>
              <a:t>Nowe Niebo</a:t>
            </a:r>
            <a:endParaRPr lang="pl-PL" altLang="x-none" sz="2000" i="1" dirty="0"/>
          </a:p>
        </p:txBody>
      </p:sp>
      <p:sp>
        <p:nvSpPr>
          <p:cNvPr id="15" name="AutoShape 6"/>
          <p:cNvSpPr>
            <a:spLocks noChangeArrowheads="1"/>
          </p:cNvSpPr>
          <p:nvPr/>
        </p:nvSpPr>
        <p:spPr bwMode="auto">
          <a:xfrm>
            <a:off x="652216" y="3401800"/>
            <a:ext cx="1613988" cy="806994"/>
          </a:xfrm>
          <a:prstGeom prst="rightArrow">
            <a:avLst>
              <a:gd name="adj1" fmla="val 50000"/>
              <a:gd name="adj2" fmla="val 50000"/>
            </a:avLst>
          </a:prstGeom>
          <a:solidFill>
            <a:srgbClr val="66FF33"/>
          </a:solidFill>
          <a:ln w="3175">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pl-PL" altLang="x-none" sz="1800" i="1" dirty="0">
                <a:latin typeface="Arial" charset="0"/>
              </a:rPr>
              <a:t>stworzenie</a:t>
            </a:r>
          </a:p>
        </p:txBody>
      </p:sp>
      <p:sp>
        <p:nvSpPr>
          <p:cNvPr id="16" name="AutoShape 7"/>
          <p:cNvSpPr>
            <a:spLocks noChangeArrowheads="1"/>
          </p:cNvSpPr>
          <p:nvPr/>
        </p:nvSpPr>
        <p:spPr bwMode="auto">
          <a:xfrm>
            <a:off x="4132379" y="3401800"/>
            <a:ext cx="1613988" cy="806994"/>
          </a:xfrm>
          <a:prstGeom prst="rightArrow">
            <a:avLst>
              <a:gd name="adj1" fmla="val 50000"/>
              <a:gd name="adj2" fmla="val 50000"/>
            </a:avLst>
          </a:prstGeom>
          <a:solidFill>
            <a:srgbClr val="C2BDB6"/>
          </a:solidFill>
          <a:ln w="3175">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pl-PL" altLang="x-none" sz="1800" i="1" dirty="0">
                <a:latin typeface="Arial" charset="0"/>
              </a:rPr>
              <a:t>upadek</a:t>
            </a:r>
          </a:p>
        </p:txBody>
      </p:sp>
      <p:sp>
        <p:nvSpPr>
          <p:cNvPr id="17" name="AutoShape 8"/>
          <p:cNvSpPr>
            <a:spLocks noChangeArrowheads="1"/>
          </p:cNvSpPr>
          <p:nvPr/>
        </p:nvSpPr>
        <p:spPr bwMode="auto">
          <a:xfrm>
            <a:off x="7610674" y="3401800"/>
            <a:ext cx="1613988" cy="806994"/>
          </a:xfrm>
          <a:prstGeom prst="rightArrow">
            <a:avLst>
              <a:gd name="adj1" fmla="val 50000"/>
              <a:gd name="adj2" fmla="val 50000"/>
            </a:avLst>
          </a:prstGeom>
          <a:solidFill>
            <a:srgbClr val="FF5353"/>
          </a:solidFill>
          <a:ln w="3175">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pl-PL" altLang="x-none" sz="1800" i="1" dirty="0">
                <a:latin typeface="Arial" charset="0"/>
              </a:rPr>
              <a:t>odrodzenie</a:t>
            </a:r>
          </a:p>
        </p:txBody>
      </p:sp>
    </p:spTree>
    <p:extLst>
      <p:ext uri="{BB962C8B-B14F-4D97-AF65-F5344CB8AC3E}">
        <p14:creationId xmlns:p14="http://schemas.microsoft.com/office/powerpoint/2010/main" val="1200165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3" presetClass="entr" presetSubtype="10" fill="hold" grpId="0" nodeType="withEffect">
                                  <p:stCondLst>
                                    <p:cond delay="500"/>
                                  </p:stCondLst>
                                  <p:childTnLst>
                                    <p:set>
                                      <p:cBhvr>
                                        <p:cTn id="8" dur="1" fill="hold">
                                          <p:stCondLst>
                                            <p:cond delay="0"/>
                                          </p:stCondLst>
                                        </p:cTn>
                                        <p:tgtEl>
                                          <p:spTgt spid="11"/>
                                        </p:tgtEl>
                                        <p:attrNameLst>
                                          <p:attrName>style.visibility</p:attrName>
                                        </p:attrNameLst>
                                      </p:cBhvr>
                                      <p:to>
                                        <p:strVal val="visible"/>
                                      </p:to>
                                    </p:set>
                                    <p:animEffect transition="in" filter="blinds(horizontal)">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childTnLst>
                                </p:cTn>
                              </p:par>
                              <p:par>
                                <p:cTn id="14" presetID="3" presetClass="entr" presetSubtype="10" fill="hold" grpId="0" nodeType="withEffect">
                                  <p:stCondLst>
                                    <p:cond delay="500"/>
                                  </p:stCondLst>
                                  <p:childTnLst>
                                    <p:set>
                                      <p:cBhvr>
                                        <p:cTn id="15" dur="1" fill="hold">
                                          <p:stCondLst>
                                            <p:cond delay="0"/>
                                          </p:stCondLst>
                                        </p:cTn>
                                        <p:tgtEl>
                                          <p:spTgt spid="13"/>
                                        </p:tgtEl>
                                        <p:attrNameLst>
                                          <p:attrName>style.visibility</p:attrName>
                                        </p:attrNameLst>
                                      </p:cBhvr>
                                      <p:to>
                                        <p:strVal val="visible"/>
                                      </p:to>
                                    </p:set>
                                    <p:animEffect transition="in" filter="blinds(horizontal)">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3" presetClass="entr" presetSubtype="10" fill="hold" grpId="0" nodeType="withEffect">
                                  <p:stCondLst>
                                    <p:cond delay="500"/>
                                  </p:stCondLst>
                                  <p:childTnLst>
                                    <p:set>
                                      <p:cBhvr>
                                        <p:cTn id="22" dur="1" fill="hold">
                                          <p:stCondLst>
                                            <p:cond delay="0"/>
                                          </p:stCondLst>
                                        </p:cTn>
                                        <p:tgtEl>
                                          <p:spTgt spid="14"/>
                                        </p:tgtEl>
                                        <p:attrNameLst>
                                          <p:attrName>style.visibility</p:attrName>
                                        </p:attrNameLst>
                                      </p:cBhvr>
                                      <p:to>
                                        <p:strVal val="visible"/>
                                      </p:to>
                                    </p:set>
                                    <p:animEffect transition="in" filter="blinds(horizontal)">
                                      <p:cBhvr>
                                        <p:cTn id="2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4" grpId="0" animBg="1"/>
      <p:bldP spid="15" grpId="0" animBg="1"/>
      <p:bldP spid="16" grpId="0" animBg="1"/>
      <p:bldP spid="1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ytuł 11"/>
          <p:cNvSpPr>
            <a:spLocks noGrp="1"/>
          </p:cNvSpPr>
          <p:nvPr>
            <p:ph type="title"/>
          </p:nvPr>
        </p:nvSpPr>
        <p:spPr/>
        <p:txBody>
          <a:bodyPr/>
          <a:lstStyle/>
          <a:p>
            <a:r>
              <a:rPr lang="pl-PL" dirty="0" err="1"/>
              <a:t>Metahistoria</a:t>
            </a:r>
            <a:endParaRPr lang="pl-PL" dirty="0"/>
          </a:p>
        </p:txBody>
      </p:sp>
      <p:sp>
        <p:nvSpPr>
          <p:cNvPr id="11" name="AutoShape 3"/>
          <p:cNvSpPr>
            <a:spLocks noChangeArrowheads="1"/>
          </p:cNvSpPr>
          <p:nvPr/>
        </p:nvSpPr>
        <p:spPr bwMode="auto">
          <a:xfrm>
            <a:off x="2213899" y="2754029"/>
            <a:ext cx="1972653" cy="1832550"/>
          </a:xfrm>
          <a:prstGeom prst="cube">
            <a:avLst>
              <a:gd name="adj" fmla="val 25000"/>
            </a:avLst>
          </a:prstGeom>
          <a:solidFill>
            <a:srgbClr val="00CCFF"/>
          </a:solidFill>
          <a:ln w="9525">
            <a:solidFill>
              <a:srgbClr val="00AED8"/>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pl-PL" altLang="x-none" b="1" i="1" dirty="0">
                <a:latin typeface="Arial" charset="0"/>
              </a:rPr>
              <a:t>Ziemia</a:t>
            </a:r>
          </a:p>
          <a:p>
            <a:pPr algn="ctr"/>
            <a:r>
              <a:rPr lang="pl-PL" altLang="x-none" b="1" i="1" dirty="0">
                <a:latin typeface="Arial" charset="0"/>
              </a:rPr>
              <a:t>i Ogród</a:t>
            </a:r>
            <a:br>
              <a:rPr lang="pl-PL" altLang="x-none" b="1" i="1" dirty="0">
                <a:latin typeface="Arial" charset="0"/>
              </a:rPr>
            </a:br>
            <a:r>
              <a:rPr lang="pl-PL" altLang="x-none" b="1" i="1" dirty="0">
                <a:latin typeface="Arial" charset="0"/>
              </a:rPr>
              <a:t>Eden</a:t>
            </a:r>
          </a:p>
        </p:txBody>
      </p:sp>
      <p:sp>
        <p:nvSpPr>
          <p:cNvPr id="13" name="AutoShape 4"/>
          <p:cNvSpPr>
            <a:spLocks noChangeArrowheads="1"/>
          </p:cNvSpPr>
          <p:nvPr/>
        </p:nvSpPr>
        <p:spPr bwMode="auto">
          <a:xfrm>
            <a:off x="5692194" y="2754029"/>
            <a:ext cx="1972653" cy="1832550"/>
          </a:xfrm>
          <a:prstGeom prst="cube">
            <a:avLst>
              <a:gd name="adj" fmla="val 25000"/>
            </a:avLst>
          </a:prstGeom>
          <a:solidFill>
            <a:srgbClr val="969696"/>
          </a:solidFill>
          <a:ln w="9525">
            <a:solidFill>
              <a:srgbClr val="7A7A7A"/>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pl-PL" altLang="x-none" b="1" i="1" dirty="0">
                <a:latin typeface="Arial" charset="0"/>
              </a:rPr>
              <a:t>Ziemia</a:t>
            </a:r>
            <a:br>
              <a:rPr lang="pl-PL" altLang="x-none" b="1" i="1" dirty="0">
                <a:latin typeface="Arial" charset="0"/>
              </a:rPr>
            </a:br>
            <a:r>
              <a:rPr lang="pl-PL" altLang="x-none" b="1" i="1" dirty="0">
                <a:latin typeface="Arial" charset="0"/>
              </a:rPr>
              <a:t>nieco</a:t>
            </a:r>
            <a:br>
              <a:rPr lang="pl-PL" altLang="x-none" b="1" i="1" dirty="0">
                <a:latin typeface="Arial" charset="0"/>
              </a:rPr>
            </a:br>
            <a:r>
              <a:rPr lang="pl-PL" altLang="x-none" b="1" i="1" dirty="0">
                <a:latin typeface="Arial" charset="0"/>
              </a:rPr>
              <a:t>zepsuta</a:t>
            </a:r>
            <a:endParaRPr lang="pl-PL" altLang="x-none" sz="2000" b="1" i="1" dirty="0"/>
          </a:p>
        </p:txBody>
      </p:sp>
      <p:sp>
        <p:nvSpPr>
          <p:cNvPr id="14" name="AutoShape 5"/>
          <p:cNvSpPr>
            <a:spLocks noChangeArrowheads="1"/>
          </p:cNvSpPr>
          <p:nvPr/>
        </p:nvSpPr>
        <p:spPr bwMode="auto">
          <a:xfrm>
            <a:off x="9170488" y="2754029"/>
            <a:ext cx="1972653" cy="1832550"/>
          </a:xfrm>
          <a:prstGeom prst="cube">
            <a:avLst>
              <a:gd name="adj" fmla="val 25000"/>
            </a:avLst>
          </a:prstGeom>
          <a:solidFill>
            <a:srgbClr val="FFCE00"/>
          </a:solidFill>
          <a:ln w="9525">
            <a:solidFill>
              <a:srgbClr val="E0B400"/>
            </a:solidFill>
            <a:miter lim="800000"/>
            <a:headEnd/>
            <a:tailEnd/>
          </a:ln>
          <a:effectLst/>
          <a:extLst/>
        </p:spPr>
        <p:txBody>
          <a:bodyPr wrap="none" anchor="ctr"/>
          <a:lstStyle/>
          <a:p>
            <a:pPr algn="ctr"/>
            <a:r>
              <a:rPr lang="pl-PL" altLang="x-none" b="1" i="1" dirty="0">
                <a:latin typeface="Arial" charset="0"/>
              </a:rPr>
              <a:t>Nowa Ziemia </a:t>
            </a:r>
          </a:p>
          <a:p>
            <a:pPr algn="ctr"/>
            <a:r>
              <a:rPr lang="pl-PL" altLang="x-none" b="1" i="1" dirty="0">
                <a:latin typeface="Arial" charset="0"/>
              </a:rPr>
              <a:t>i </a:t>
            </a:r>
          </a:p>
          <a:p>
            <a:pPr algn="ctr"/>
            <a:r>
              <a:rPr lang="pl-PL" altLang="x-none" b="1" i="1" dirty="0">
                <a:latin typeface="Arial" charset="0"/>
              </a:rPr>
              <a:t>Nowe Niebo</a:t>
            </a:r>
            <a:endParaRPr lang="pl-PL" altLang="x-none" sz="2000" i="1" dirty="0"/>
          </a:p>
        </p:txBody>
      </p:sp>
      <p:sp>
        <p:nvSpPr>
          <p:cNvPr id="15" name="AutoShape 6"/>
          <p:cNvSpPr>
            <a:spLocks noChangeArrowheads="1"/>
          </p:cNvSpPr>
          <p:nvPr/>
        </p:nvSpPr>
        <p:spPr bwMode="auto">
          <a:xfrm>
            <a:off x="652216" y="3401800"/>
            <a:ext cx="1613988" cy="806994"/>
          </a:xfrm>
          <a:prstGeom prst="rightArrow">
            <a:avLst>
              <a:gd name="adj1" fmla="val 50000"/>
              <a:gd name="adj2" fmla="val 50000"/>
            </a:avLst>
          </a:prstGeom>
          <a:solidFill>
            <a:srgbClr val="66FF33"/>
          </a:solidFill>
          <a:ln w="3175">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pl-PL" altLang="x-none" sz="1800" i="1" dirty="0">
                <a:latin typeface="Arial" charset="0"/>
              </a:rPr>
              <a:t>stworzenie</a:t>
            </a:r>
          </a:p>
        </p:txBody>
      </p:sp>
      <p:sp>
        <p:nvSpPr>
          <p:cNvPr id="16" name="AutoShape 7"/>
          <p:cNvSpPr>
            <a:spLocks noChangeArrowheads="1"/>
          </p:cNvSpPr>
          <p:nvPr/>
        </p:nvSpPr>
        <p:spPr bwMode="auto">
          <a:xfrm>
            <a:off x="4132379" y="3401800"/>
            <a:ext cx="1613988" cy="806994"/>
          </a:xfrm>
          <a:prstGeom prst="rightArrow">
            <a:avLst>
              <a:gd name="adj1" fmla="val 50000"/>
              <a:gd name="adj2" fmla="val 50000"/>
            </a:avLst>
          </a:prstGeom>
          <a:solidFill>
            <a:srgbClr val="C2BDB6"/>
          </a:solidFill>
          <a:ln w="3175">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pl-PL" altLang="x-none" sz="1800" i="1" dirty="0">
                <a:latin typeface="Arial" charset="0"/>
              </a:rPr>
              <a:t>upadek</a:t>
            </a:r>
          </a:p>
        </p:txBody>
      </p:sp>
      <p:sp>
        <p:nvSpPr>
          <p:cNvPr id="17" name="AutoShape 8"/>
          <p:cNvSpPr>
            <a:spLocks noChangeArrowheads="1"/>
          </p:cNvSpPr>
          <p:nvPr/>
        </p:nvSpPr>
        <p:spPr bwMode="auto">
          <a:xfrm>
            <a:off x="7610674" y="3401800"/>
            <a:ext cx="1613988" cy="806994"/>
          </a:xfrm>
          <a:prstGeom prst="rightArrow">
            <a:avLst>
              <a:gd name="adj1" fmla="val 50000"/>
              <a:gd name="adj2" fmla="val 50000"/>
            </a:avLst>
          </a:prstGeom>
          <a:solidFill>
            <a:srgbClr val="FF5353"/>
          </a:solidFill>
          <a:ln w="3175">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pl-PL" altLang="x-none" sz="1800" i="1" dirty="0">
                <a:latin typeface="Arial" charset="0"/>
              </a:rPr>
              <a:t>odrodzenie</a:t>
            </a:r>
          </a:p>
        </p:txBody>
      </p:sp>
      <p:sp>
        <p:nvSpPr>
          <p:cNvPr id="2" name="Prostokąt 1">
            <a:extLst>
              <a:ext uri="{FF2B5EF4-FFF2-40B4-BE49-F238E27FC236}">
                <a16:creationId xmlns:a16="http://schemas.microsoft.com/office/drawing/2014/main" id="{A26AFC93-6800-364C-9BE4-7EB65D88FC09}"/>
              </a:ext>
            </a:extLst>
          </p:cNvPr>
          <p:cNvSpPr/>
          <p:nvPr/>
        </p:nvSpPr>
        <p:spPr>
          <a:xfrm>
            <a:off x="6528048" y="1052736"/>
            <a:ext cx="5040560" cy="4320480"/>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pole tekstowe 2">
            <a:extLst>
              <a:ext uri="{FF2B5EF4-FFF2-40B4-BE49-F238E27FC236}">
                <a16:creationId xmlns:a16="http://schemas.microsoft.com/office/drawing/2014/main" id="{A8C917BD-2243-BD43-9335-791DC457E337}"/>
              </a:ext>
            </a:extLst>
          </p:cNvPr>
          <p:cNvSpPr txBox="1"/>
          <p:nvPr/>
        </p:nvSpPr>
        <p:spPr>
          <a:xfrm>
            <a:off x="6600056" y="1052736"/>
            <a:ext cx="5040560" cy="830997"/>
          </a:xfrm>
          <a:prstGeom prst="rect">
            <a:avLst/>
          </a:prstGeom>
          <a:noFill/>
        </p:spPr>
        <p:txBody>
          <a:bodyPr wrap="square" rtlCol="0">
            <a:spAutoFit/>
          </a:bodyPr>
          <a:lstStyle/>
          <a:p>
            <a:r>
              <a:rPr lang="pl-PL" sz="2400" dirty="0">
                <a:solidFill>
                  <a:srgbClr val="FF0000"/>
                </a:solidFill>
              </a:rPr>
              <a:t>Tym zajmuje się </a:t>
            </a:r>
            <a:br>
              <a:rPr lang="pl-PL" sz="2400" dirty="0">
                <a:solidFill>
                  <a:srgbClr val="FF0000"/>
                </a:solidFill>
              </a:rPr>
            </a:br>
            <a:r>
              <a:rPr lang="pl-PL" sz="2400" dirty="0">
                <a:solidFill>
                  <a:srgbClr val="FF0000"/>
                </a:solidFill>
              </a:rPr>
              <a:t>księga Objawienia św. Jana</a:t>
            </a:r>
          </a:p>
        </p:txBody>
      </p:sp>
    </p:spTree>
    <p:extLst>
      <p:ext uri="{BB962C8B-B14F-4D97-AF65-F5344CB8AC3E}">
        <p14:creationId xmlns:p14="http://schemas.microsoft.com/office/powerpoint/2010/main" val="198038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3" presetClass="entr" presetSubtype="10" fill="hold" grpId="0" nodeType="withEffect">
                                  <p:stCondLst>
                                    <p:cond delay="500"/>
                                  </p:stCondLst>
                                  <p:childTnLst>
                                    <p:set>
                                      <p:cBhvr>
                                        <p:cTn id="8" dur="1" fill="hold">
                                          <p:stCondLst>
                                            <p:cond delay="0"/>
                                          </p:stCondLst>
                                        </p:cTn>
                                        <p:tgtEl>
                                          <p:spTgt spid="11"/>
                                        </p:tgtEl>
                                        <p:attrNameLst>
                                          <p:attrName>style.visibility</p:attrName>
                                        </p:attrNameLst>
                                      </p:cBhvr>
                                      <p:to>
                                        <p:strVal val="visible"/>
                                      </p:to>
                                    </p:set>
                                    <p:animEffect transition="in" filter="blinds(horizontal)">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childTnLst>
                                </p:cTn>
                              </p:par>
                              <p:par>
                                <p:cTn id="14" presetID="3" presetClass="entr" presetSubtype="10" fill="hold" grpId="0" nodeType="withEffect">
                                  <p:stCondLst>
                                    <p:cond delay="500"/>
                                  </p:stCondLst>
                                  <p:childTnLst>
                                    <p:set>
                                      <p:cBhvr>
                                        <p:cTn id="15" dur="1" fill="hold">
                                          <p:stCondLst>
                                            <p:cond delay="0"/>
                                          </p:stCondLst>
                                        </p:cTn>
                                        <p:tgtEl>
                                          <p:spTgt spid="13"/>
                                        </p:tgtEl>
                                        <p:attrNameLst>
                                          <p:attrName>style.visibility</p:attrName>
                                        </p:attrNameLst>
                                      </p:cBhvr>
                                      <p:to>
                                        <p:strVal val="visible"/>
                                      </p:to>
                                    </p:set>
                                    <p:animEffect transition="in" filter="blinds(horizontal)">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3" presetClass="entr" presetSubtype="10" fill="hold" grpId="0" nodeType="withEffect">
                                  <p:stCondLst>
                                    <p:cond delay="500"/>
                                  </p:stCondLst>
                                  <p:childTnLst>
                                    <p:set>
                                      <p:cBhvr>
                                        <p:cTn id="22" dur="1" fill="hold">
                                          <p:stCondLst>
                                            <p:cond delay="0"/>
                                          </p:stCondLst>
                                        </p:cTn>
                                        <p:tgtEl>
                                          <p:spTgt spid="14"/>
                                        </p:tgtEl>
                                        <p:attrNameLst>
                                          <p:attrName>style.visibility</p:attrName>
                                        </p:attrNameLst>
                                      </p:cBhvr>
                                      <p:to>
                                        <p:strVal val="visible"/>
                                      </p:to>
                                    </p:set>
                                    <p:animEffect transition="in" filter="blinds(horizontal)">
                                      <p:cBhvr>
                                        <p:cTn id="2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4" grpId="0" animBg="1"/>
      <p:bldP spid="15" grpId="0" animBg="1"/>
      <p:bldP spid="16" grpId="0" animBg="1"/>
      <p:bldP spid="1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AutoShape 2"/>
          <p:cNvSpPr>
            <a:spLocks noChangeArrowheads="1"/>
          </p:cNvSpPr>
          <p:nvPr/>
        </p:nvSpPr>
        <p:spPr bwMode="auto">
          <a:xfrm>
            <a:off x="2314575" y="3360739"/>
            <a:ext cx="6153150" cy="676275"/>
          </a:xfrm>
          <a:prstGeom prst="roundRect">
            <a:avLst>
              <a:gd name="adj" fmla="val 16667"/>
            </a:avLst>
          </a:prstGeom>
          <a:solidFill>
            <a:srgbClr val="FFF4C7"/>
          </a:solidFill>
          <a:ln>
            <a:solidFill>
              <a:srgbClr val="AD8B00"/>
            </a:solidFill>
          </a:ln>
          <a:effectLst/>
        </p:spPr>
        <p:txBody>
          <a:bodyPr wrap="none" anchor="ctr"/>
          <a:lstStyle/>
          <a:p>
            <a:pPr eaLnBrk="0" fontAlgn="base" hangingPunct="0">
              <a:lnSpc>
                <a:spcPct val="90000"/>
              </a:lnSpc>
              <a:spcBef>
                <a:spcPct val="50000"/>
              </a:spcBef>
              <a:spcAft>
                <a:spcPct val="0"/>
              </a:spcAft>
            </a:pPr>
            <a:endParaRPr kumimoji="1" lang="pl-PL" altLang="pl-PL" i="1">
              <a:solidFill>
                <a:srgbClr val="4C3A00"/>
              </a:solidFill>
              <a:latin typeface="Arial" panose="020B0604020202020204" pitchFamily="34" charset="0"/>
              <a:cs typeface="Arial" panose="020B0604020202020204" pitchFamily="34" charset="0"/>
            </a:endParaRPr>
          </a:p>
        </p:txBody>
      </p:sp>
      <p:sp>
        <p:nvSpPr>
          <p:cNvPr id="52" name="Line 6"/>
          <p:cNvSpPr>
            <a:spLocks noChangeShapeType="1"/>
          </p:cNvSpPr>
          <p:nvPr/>
        </p:nvSpPr>
        <p:spPr bwMode="auto">
          <a:xfrm>
            <a:off x="3657598" y="3908425"/>
            <a:ext cx="1746252" cy="0"/>
          </a:xfrm>
          <a:prstGeom prst="line">
            <a:avLst/>
          </a:prstGeom>
          <a:noFill/>
          <a:ln w="57150">
            <a:solidFill>
              <a:srgbClr val="AD8B00"/>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59410" name="Line 3"/>
          <p:cNvSpPr>
            <a:spLocks noChangeShapeType="1"/>
          </p:cNvSpPr>
          <p:nvPr/>
        </p:nvSpPr>
        <p:spPr bwMode="auto">
          <a:xfrm>
            <a:off x="2843213" y="2065338"/>
            <a:ext cx="302895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11" name="Text Box 4"/>
          <p:cNvSpPr txBox="1">
            <a:spLocks noChangeArrowheads="1"/>
          </p:cNvSpPr>
          <p:nvPr/>
        </p:nvSpPr>
        <p:spPr bwMode="auto">
          <a:xfrm>
            <a:off x="4233863" y="1857376"/>
            <a:ext cx="131445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Czas Kościoła</a:t>
            </a:r>
          </a:p>
        </p:txBody>
      </p:sp>
      <p:sp>
        <p:nvSpPr>
          <p:cNvPr id="59412" name="Line 6"/>
          <p:cNvSpPr>
            <a:spLocks noChangeShapeType="1"/>
          </p:cNvSpPr>
          <p:nvPr/>
        </p:nvSpPr>
        <p:spPr bwMode="auto">
          <a:xfrm>
            <a:off x="5872163" y="1755776"/>
            <a:ext cx="0" cy="7778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59413" name="Line 8"/>
          <p:cNvSpPr>
            <a:spLocks noChangeShapeType="1"/>
          </p:cNvSpPr>
          <p:nvPr/>
        </p:nvSpPr>
        <p:spPr bwMode="auto">
          <a:xfrm>
            <a:off x="5872163" y="2065338"/>
            <a:ext cx="137160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14" name="Line 9"/>
          <p:cNvSpPr>
            <a:spLocks noChangeShapeType="1"/>
          </p:cNvSpPr>
          <p:nvPr/>
        </p:nvSpPr>
        <p:spPr bwMode="auto">
          <a:xfrm>
            <a:off x="7243763" y="1755776"/>
            <a:ext cx="0" cy="7778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59415" name="Line 10"/>
          <p:cNvSpPr>
            <a:spLocks noChangeShapeType="1"/>
          </p:cNvSpPr>
          <p:nvPr/>
        </p:nvSpPr>
        <p:spPr bwMode="auto">
          <a:xfrm>
            <a:off x="7254875" y="2065338"/>
            <a:ext cx="112395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16" name="Text Box 44"/>
          <p:cNvSpPr txBox="1">
            <a:spLocks noChangeArrowheads="1"/>
          </p:cNvSpPr>
          <p:nvPr/>
        </p:nvSpPr>
        <p:spPr bwMode="auto">
          <a:xfrm>
            <a:off x="5929314" y="1857376"/>
            <a:ext cx="103822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Czas końca</a:t>
            </a:r>
          </a:p>
        </p:txBody>
      </p:sp>
      <p:sp>
        <p:nvSpPr>
          <p:cNvPr id="59417" name="Text Box 44"/>
          <p:cNvSpPr txBox="1">
            <a:spLocks noChangeArrowheads="1"/>
          </p:cNvSpPr>
          <p:nvPr/>
        </p:nvSpPr>
        <p:spPr bwMode="auto">
          <a:xfrm>
            <a:off x="7335839" y="1857376"/>
            <a:ext cx="852487"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Królestwo</a:t>
            </a:r>
          </a:p>
        </p:txBody>
      </p:sp>
      <p:sp>
        <p:nvSpPr>
          <p:cNvPr id="59423" name="Line 9"/>
          <p:cNvSpPr>
            <a:spLocks noChangeShapeType="1"/>
          </p:cNvSpPr>
          <p:nvPr/>
        </p:nvSpPr>
        <p:spPr bwMode="auto">
          <a:xfrm>
            <a:off x="8378825" y="1717676"/>
            <a:ext cx="0" cy="7778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59424" name="Text Box 44"/>
          <p:cNvSpPr txBox="1">
            <a:spLocks noChangeArrowheads="1"/>
          </p:cNvSpPr>
          <p:nvPr/>
        </p:nvSpPr>
        <p:spPr bwMode="auto">
          <a:xfrm>
            <a:off x="8378826" y="1862138"/>
            <a:ext cx="1065213"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Nowe rzeczy</a:t>
            </a:r>
          </a:p>
        </p:txBody>
      </p:sp>
      <p:sp>
        <p:nvSpPr>
          <p:cNvPr id="67" name="Romb 66"/>
          <p:cNvSpPr/>
          <p:nvPr/>
        </p:nvSpPr>
        <p:spPr bwMode="auto">
          <a:xfrm>
            <a:off x="8394700" y="3706813"/>
            <a:ext cx="349250" cy="354012"/>
          </a:xfrm>
          <a:prstGeom prst="diamond">
            <a:avLst/>
          </a:prstGeom>
          <a:solidFill>
            <a:schemeClr val="accent1">
              <a:lumMod val="40000"/>
              <a:lumOff val="60000"/>
            </a:schemeClr>
          </a:solidFill>
          <a:ln w="19050" cap="flat" cmpd="sng" algn="ctr">
            <a:solidFill>
              <a:schemeClr val="accent5">
                <a:lumMod val="50000"/>
              </a:schemeClr>
            </a:solidFill>
            <a:prstDash val="solid"/>
            <a:round/>
            <a:headEnd type="none" w="med" len="med"/>
            <a:tailEnd type="none" w="med" len="med"/>
          </a:ln>
          <a:effectLst/>
          <a:extLst>
            <a:ext uri="{AF507438-7753-43e0-B8FC-AC1667EBCBE1}"/>
          </a:extLst>
        </p:spPr>
        <p:txBody>
          <a:bodyPr lIns="0" tIns="34290" rIns="0" bIns="34290" anchor="ctr" anchorCtr="1"/>
          <a:lstStyle/>
          <a:p>
            <a:pPr marL="257175" indent="-257175">
              <a:lnSpc>
                <a:spcPct val="90000"/>
              </a:lnSpc>
              <a:spcBef>
                <a:spcPct val="50000"/>
              </a:spcBef>
              <a:defRPr/>
            </a:pPr>
            <a:r>
              <a:rPr lang="pl-PL" b="1" dirty="0"/>
              <a:t>S</a:t>
            </a:r>
          </a:p>
        </p:txBody>
      </p:sp>
      <p:sp>
        <p:nvSpPr>
          <p:cNvPr id="59427" name="Line 10"/>
          <p:cNvSpPr>
            <a:spLocks noChangeShapeType="1"/>
          </p:cNvSpPr>
          <p:nvPr/>
        </p:nvSpPr>
        <p:spPr bwMode="auto">
          <a:xfrm>
            <a:off x="8378825" y="2065338"/>
            <a:ext cx="112395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38" name="Line 6"/>
          <p:cNvSpPr>
            <a:spLocks noChangeShapeType="1"/>
          </p:cNvSpPr>
          <p:nvPr/>
        </p:nvSpPr>
        <p:spPr bwMode="auto">
          <a:xfrm>
            <a:off x="8688388" y="4114800"/>
            <a:ext cx="101600" cy="476250"/>
          </a:xfrm>
          <a:prstGeom prst="line">
            <a:avLst/>
          </a:prstGeom>
          <a:noFill/>
          <a:ln w="28575">
            <a:solidFill>
              <a:srgbClr val="AD8B00"/>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grpSp>
        <p:nvGrpSpPr>
          <p:cNvPr id="5" name="Grupa 4"/>
          <p:cNvGrpSpPr/>
          <p:nvPr/>
        </p:nvGrpSpPr>
        <p:grpSpPr>
          <a:xfrm>
            <a:off x="8177214" y="4557714"/>
            <a:ext cx="1330325" cy="617537"/>
            <a:chOff x="8177214" y="4557714"/>
            <a:chExt cx="1330325" cy="617537"/>
          </a:xfrm>
        </p:grpSpPr>
        <p:sp>
          <p:nvSpPr>
            <p:cNvPr id="40" name="Schemat blokowy: łącznik 4"/>
            <p:cNvSpPr/>
            <p:nvPr/>
          </p:nvSpPr>
          <p:spPr>
            <a:xfrm rot="324950">
              <a:off x="8177214" y="4664076"/>
              <a:ext cx="1330325" cy="468313"/>
            </a:xfrm>
            <a:prstGeom prst="flowChartConnector">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endParaRPr lang="x-none" altLang="x-none" sz="1800">
                <a:solidFill>
                  <a:srgbClr val="FFFFFF"/>
                </a:solidFill>
              </a:endParaRPr>
            </a:p>
          </p:txBody>
        </p:sp>
        <p:sp>
          <p:nvSpPr>
            <p:cNvPr id="42" name="Wybuch  2 48"/>
            <p:cNvSpPr/>
            <p:nvPr/>
          </p:nvSpPr>
          <p:spPr>
            <a:xfrm rot="971256">
              <a:off x="8420100" y="4557714"/>
              <a:ext cx="890588" cy="617537"/>
            </a:xfrm>
            <a:prstGeom prst="irregularSeal2">
              <a:avLst/>
            </a:prstGeom>
            <a:solidFill>
              <a:srgbClr val="FFC000"/>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endParaRPr lang="x-none" altLang="x-none" sz="1800">
                <a:solidFill>
                  <a:srgbClr val="FFFFFF"/>
                </a:solidFill>
              </a:endParaRPr>
            </a:p>
          </p:txBody>
        </p:sp>
        <p:sp>
          <p:nvSpPr>
            <p:cNvPr id="43" name="Wybuch  2 52"/>
            <p:cNvSpPr/>
            <p:nvPr/>
          </p:nvSpPr>
          <p:spPr>
            <a:xfrm rot="3369008">
              <a:off x="8577263" y="4668838"/>
              <a:ext cx="425450" cy="412750"/>
            </a:xfrm>
            <a:prstGeom prst="irregularSeal2">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endParaRPr lang="x-none" altLang="x-none" sz="1800">
                <a:solidFill>
                  <a:srgbClr val="FFFFFF"/>
                </a:solidFill>
              </a:endParaRPr>
            </a:p>
          </p:txBody>
        </p:sp>
      </p:grpSp>
      <p:sp>
        <p:nvSpPr>
          <p:cNvPr id="3" name="Sześcian 2"/>
          <p:cNvSpPr/>
          <p:nvPr/>
        </p:nvSpPr>
        <p:spPr>
          <a:xfrm>
            <a:off x="9151939" y="2909888"/>
            <a:ext cx="528637" cy="527050"/>
          </a:xfrm>
          <a:prstGeom prst="cube">
            <a:avLst/>
          </a:prstGeom>
          <a:solidFill>
            <a:srgbClr val="FFCE00"/>
          </a:solidFill>
          <a:ln w="9525">
            <a:solidFill>
              <a:srgbClr val="E0B400"/>
            </a:solidFill>
            <a:miter lim="800000"/>
            <a:headEnd/>
            <a:tailEnd/>
          </a:ln>
          <a:effectLst/>
        </p:spPr>
        <p:txBody>
          <a:bodyPr wrap="none" anchor="ctr"/>
          <a:lstStyle/>
          <a:p>
            <a:pPr algn="ctr"/>
            <a:endParaRPr lang="x-none" altLang="x-none" sz="1600" b="1" i="1" dirty="0">
              <a:solidFill>
                <a:schemeClr val="tx1"/>
              </a:solidFill>
              <a:latin typeface="Arial" charset="0"/>
            </a:endParaRPr>
          </a:p>
        </p:txBody>
      </p:sp>
      <p:sp>
        <p:nvSpPr>
          <p:cNvPr id="59435" name="Line 5"/>
          <p:cNvSpPr>
            <a:spLocks noChangeShapeType="1"/>
          </p:cNvSpPr>
          <p:nvPr/>
        </p:nvSpPr>
        <p:spPr bwMode="auto">
          <a:xfrm flipV="1">
            <a:off x="9105901" y="3265488"/>
            <a:ext cx="212725" cy="438150"/>
          </a:xfrm>
          <a:prstGeom prst="line">
            <a:avLst/>
          </a:prstGeom>
          <a:noFill/>
          <a:ln w="28575">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43" name="AutoShape 3"/>
          <p:cNvSpPr>
            <a:spLocks noChangeArrowheads="1"/>
          </p:cNvSpPr>
          <p:nvPr/>
        </p:nvSpPr>
        <p:spPr bwMode="auto">
          <a:xfrm>
            <a:off x="1760538" y="2840038"/>
            <a:ext cx="457200" cy="425450"/>
          </a:xfrm>
          <a:prstGeom prst="cube">
            <a:avLst>
              <a:gd name="adj" fmla="val 25000"/>
            </a:avLst>
          </a:prstGeom>
          <a:solidFill>
            <a:srgbClr val="00CCFF"/>
          </a:solidFill>
          <a:ln w="9525">
            <a:solidFill>
              <a:srgbClr val="00AED8"/>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pl-PL" altLang="pl-PL" sz="500" b="1" i="1" dirty="0">
              <a:latin typeface="Arial" charset="0"/>
            </a:endParaRPr>
          </a:p>
        </p:txBody>
      </p:sp>
      <p:sp>
        <p:nvSpPr>
          <p:cNvPr id="62" name="Line 6"/>
          <p:cNvSpPr>
            <a:spLocks noChangeShapeType="1"/>
          </p:cNvSpPr>
          <p:nvPr/>
        </p:nvSpPr>
        <p:spPr bwMode="auto">
          <a:xfrm>
            <a:off x="2054225" y="3193389"/>
            <a:ext cx="576120" cy="713449"/>
          </a:xfrm>
          <a:prstGeom prst="line">
            <a:avLst/>
          </a:prstGeom>
          <a:noFill/>
          <a:ln w="28575">
            <a:solidFill>
              <a:srgbClr val="AD8B00"/>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53" name="Text Box 4"/>
          <p:cNvSpPr txBox="1">
            <a:spLocks noChangeArrowheads="1"/>
          </p:cNvSpPr>
          <p:nvPr/>
        </p:nvSpPr>
        <p:spPr bwMode="auto">
          <a:xfrm>
            <a:off x="8212138" y="5163040"/>
            <a:ext cx="1314450"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Jezioro ognia</a:t>
            </a:r>
          </a:p>
        </p:txBody>
      </p:sp>
      <p:sp>
        <p:nvSpPr>
          <p:cNvPr id="54" name="Text Box 4"/>
          <p:cNvSpPr txBox="1">
            <a:spLocks noChangeArrowheads="1"/>
          </p:cNvSpPr>
          <p:nvPr/>
        </p:nvSpPr>
        <p:spPr bwMode="auto">
          <a:xfrm>
            <a:off x="1397000" y="2578792"/>
            <a:ext cx="1314450"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Ogród Eden</a:t>
            </a:r>
          </a:p>
        </p:txBody>
      </p:sp>
      <p:sp>
        <p:nvSpPr>
          <p:cNvPr id="55" name="Text Box 4"/>
          <p:cNvSpPr txBox="1">
            <a:spLocks noChangeArrowheads="1"/>
          </p:cNvSpPr>
          <p:nvPr/>
        </p:nvSpPr>
        <p:spPr bwMode="auto">
          <a:xfrm>
            <a:off x="8709644" y="2463548"/>
            <a:ext cx="1314450" cy="423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Nowe Niebo</a:t>
            </a:r>
            <a:br>
              <a:rPr kumimoji="0" lang="pl-PL" altLang="pl-PL" sz="1200"/>
            </a:br>
            <a:r>
              <a:rPr kumimoji="0" lang="pl-PL" altLang="pl-PL" sz="1200"/>
              <a:t> </a:t>
            </a:r>
            <a:r>
              <a:rPr kumimoji="0" lang="pl-PL" altLang="pl-PL" sz="1200" dirty="0"/>
              <a:t>i </a:t>
            </a:r>
            <a:r>
              <a:rPr kumimoji="0" lang="pl-PL" altLang="pl-PL" sz="1200"/>
              <a:t>Nowa Ziemia</a:t>
            </a:r>
            <a:endParaRPr kumimoji="0" lang="pl-PL" altLang="pl-PL" sz="1200" dirty="0"/>
          </a:p>
        </p:txBody>
      </p:sp>
      <p:sp>
        <p:nvSpPr>
          <p:cNvPr id="4" name="Tytuł 3"/>
          <p:cNvSpPr>
            <a:spLocks noGrp="1"/>
          </p:cNvSpPr>
          <p:nvPr>
            <p:ph type="title"/>
          </p:nvPr>
        </p:nvSpPr>
        <p:spPr/>
        <p:txBody>
          <a:bodyPr/>
          <a:lstStyle/>
          <a:p>
            <a:r>
              <a:rPr lang="pl-PL" dirty="0"/>
              <a:t>Życie człowieka	</a:t>
            </a:r>
          </a:p>
        </p:txBody>
      </p:sp>
      <p:sp>
        <p:nvSpPr>
          <p:cNvPr id="29" name="Line 6">
            <a:extLst>
              <a:ext uri="{FF2B5EF4-FFF2-40B4-BE49-F238E27FC236}">
                <a16:creationId xmlns:a16="http://schemas.microsoft.com/office/drawing/2014/main" id="{16E725A5-3E5C-1F4E-A8C0-78A7C18FAC84}"/>
              </a:ext>
            </a:extLst>
          </p:cNvPr>
          <p:cNvSpPr>
            <a:spLocks noChangeShapeType="1"/>
          </p:cNvSpPr>
          <p:nvPr/>
        </p:nvSpPr>
        <p:spPr bwMode="auto">
          <a:xfrm>
            <a:off x="3657599" y="3658325"/>
            <a:ext cx="0" cy="1574977"/>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30" name="Line 8">
            <a:extLst>
              <a:ext uri="{FF2B5EF4-FFF2-40B4-BE49-F238E27FC236}">
                <a16:creationId xmlns:a16="http://schemas.microsoft.com/office/drawing/2014/main" id="{704AD149-D337-1748-8FA8-B6D18ECAE182}"/>
              </a:ext>
            </a:extLst>
          </p:cNvPr>
          <p:cNvSpPr>
            <a:spLocks noChangeShapeType="1"/>
          </p:cNvSpPr>
          <p:nvPr/>
        </p:nvSpPr>
        <p:spPr bwMode="auto">
          <a:xfrm>
            <a:off x="3657598" y="4810302"/>
            <a:ext cx="1746251"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31" name="Line 9">
            <a:extLst>
              <a:ext uri="{FF2B5EF4-FFF2-40B4-BE49-F238E27FC236}">
                <a16:creationId xmlns:a16="http://schemas.microsoft.com/office/drawing/2014/main" id="{5D11C82B-0AC0-E246-B9C3-4BFF6B09269F}"/>
              </a:ext>
            </a:extLst>
          </p:cNvPr>
          <p:cNvSpPr>
            <a:spLocks noChangeShapeType="1"/>
          </p:cNvSpPr>
          <p:nvPr/>
        </p:nvSpPr>
        <p:spPr bwMode="auto">
          <a:xfrm>
            <a:off x="5403850" y="3619148"/>
            <a:ext cx="0" cy="1574977"/>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32" name="Text Box 44">
            <a:extLst>
              <a:ext uri="{FF2B5EF4-FFF2-40B4-BE49-F238E27FC236}">
                <a16:creationId xmlns:a16="http://schemas.microsoft.com/office/drawing/2014/main" id="{5FEBF620-49BC-6A48-A764-1D16880A58BA}"/>
              </a:ext>
            </a:extLst>
          </p:cNvPr>
          <p:cNvSpPr txBox="1">
            <a:spLocks noChangeArrowheads="1"/>
          </p:cNvSpPr>
          <p:nvPr/>
        </p:nvSpPr>
        <p:spPr bwMode="auto">
          <a:xfrm>
            <a:off x="3647728" y="4581128"/>
            <a:ext cx="1828635" cy="423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Życie człowieka na ziemi, „tej ziemi”</a:t>
            </a:r>
          </a:p>
        </p:txBody>
      </p:sp>
    </p:spTree>
    <p:extLst>
      <p:ext uri="{BB962C8B-B14F-4D97-AF65-F5344CB8AC3E}">
        <p14:creationId xmlns:p14="http://schemas.microsoft.com/office/powerpoint/2010/main" val="1918948176"/>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710A0380-C0F6-F644-9452-BC311B2257A0}"/>
              </a:ext>
            </a:extLst>
          </p:cNvPr>
          <p:cNvSpPr>
            <a:spLocks noGrp="1"/>
          </p:cNvSpPr>
          <p:nvPr>
            <p:ph type="title"/>
          </p:nvPr>
        </p:nvSpPr>
        <p:spPr/>
        <p:txBody>
          <a:bodyPr/>
          <a:lstStyle/>
          <a:p>
            <a:r>
              <a:rPr lang="pl-PL" dirty="0"/>
              <a:t>Spojrzenie z góry na </a:t>
            </a:r>
            <a:br>
              <a:rPr lang="pl-PL" dirty="0"/>
            </a:br>
            <a:r>
              <a:rPr lang="pl-PL" dirty="0"/>
              <a:t>historię powszechną</a:t>
            </a:r>
          </a:p>
        </p:txBody>
      </p:sp>
      <p:sp>
        <p:nvSpPr>
          <p:cNvPr id="4" name="Symbol zastępczy tekstu 3">
            <a:extLst>
              <a:ext uri="{FF2B5EF4-FFF2-40B4-BE49-F238E27FC236}">
                <a16:creationId xmlns:a16="http://schemas.microsoft.com/office/drawing/2014/main" id="{C5389CD0-BB66-0A4F-8D8E-04AD7B260EBA}"/>
              </a:ext>
            </a:extLst>
          </p:cNvPr>
          <p:cNvSpPr>
            <a:spLocks noGrp="1"/>
          </p:cNvSpPr>
          <p:nvPr>
            <p:ph type="body" idx="1"/>
          </p:nvPr>
        </p:nvSpPr>
        <p:spPr/>
        <p:txBody>
          <a:bodyPr/>
          <a:lstStyle/>
          <a:p>
            <a:r>
              <a:rPr lang="pl-PL" dirty="0"/>
              <a:t>Materiały pomocnicze do uczenia się historii powszechnej i planu dziejów</a:t>
            </a:r>
          </a:p>
        </p:txBody>
      </p:sp>
    </p:spTree>
    <p:extLst>
      <p:ext uri="{BB962C8B-B14F-4D97-AF65-F5344CB8AC3E}">
        <p14:creationId xmlns:p14="http://schemas.microsoft.com/office/powerpoint/2010/main" val="28717776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9D8E972-E328-7E43-8E5F-7357A0BD34FF}"/>
              </a:ext>
            </a:extLst>
          </p:cNvPr>
          <p:cNvSpPr>
            <a:spLocks noGrp="1"/>
          </p:cNvSpPr>
          <p:nvPr>
            <p:ph type="title"/>
          </p:nvPr>
        </p:nvSpPr>
        <p:spPr/>
        <p:txBody>
          <a:bodyPr/>
          <a:lstStyle/>
          <a:p>
            <a:r>
              <a:rPr lang="pl-PL" dirty="0"/>
              <a:t>Ważne informacje o kalendarzu</a:t>
            </a:r>
          </a:p>
        </p:txBody>
      </p:sp>
      <p:sp>
        <p:nvSpPr>
          <p:cNvPr id="3" name="Symbol zastępczy zawartości 2">
            <a:extLst>
              <a:ext uri="{FF2B5EF4-FFF2-40B4-BE49-F238E27FC236}">
                <a16:creationId xmlns:a16="http://schemas.microsoft.com/office/drawing/2014/main" id="{91A094C1-5B9A-A84C-9DFA-F5B90579DDD0}"/>
              </a:ext>
            </a:extLst>
          </p:cNvPr>
          <p:cNvSpPr>
            <a:spLocks noGrp="1"/>
          </p:cNvSpPr>
          <p:nvPr>
            <p:ph idx="1"/>
          </p:nvPr>
        </p:nvSpPr>
        <p:spPr/>
        <p:txBody>
          <a:bodyPr>
            <a:normAutofit fontScale="77500" lnSpcReduction="20000"/>
          </a:bodyPr>
          <a:lstStyle/>
          <a:p>
            <a:pPr marL="514350" indent="-514350">
              <a:buFont typeface="+mj-lt"/>
              <a:buAutoNum type="arabicPeriod"/>
            </a:pPr>
            <a:r>
              <a:rPr lang="pl-PL" dirty="0"/>
              <a:t>Dziś używamy kalendarza gregoriańskiego, od Grzegorza XIII co go wprowadził w 1582, a więc za reformacji.</a:t>
            </a:r>
          </a:p>
          <a:p>
            <a:pPr marL="514350" indent="-514350">
              <a:buFont typeface="+mj-lt"/>
              <a:buAutoNum type="arabicPeriod"/>
            </a:pPr>
            <a:r>
              <a:rPr lang="pl-PL" dirty="0"/>
              <a:t>Kalendarz gregoriański jest to niewielka korekta wcześniej używanego (od 46 p.n.e.) kalendarza juliańskiego (od Juliusza </a:t>
            </a:r>
            <a:r>
              <a:rPr lang="pl-PL" dirty="0" err="1"/>
              <a:t>Cezasa</a:t>
            </a:r>
            <a:r>
              <a:rPr lang="pl-PL" dirty="0"/>
              <a:t>).</a:t>
            </a:r>
          </a:p>
          <a:p>
            <a:pPr marL="514350" indent="-514350">
              <a:buFont typeface="+mj-lt"/>
              <a:buAutoNum type="arabicPeriod"/>
            </a:pPr>
            <a:r>
              <a:rPr lang="pl-PL" dirty="0"/>
              <a:t>W kalendarzu gregoriańskim nie ma roku 0. W astronomii jest i wtedy 1 p.n.e. w historii jest rokiem 0 w astronomii, a 2 </a:t>
            </a:r>
            <a:r>
              <a:rPr lang="pl-PL" dirty="0" err="1"/>
              <a:t>p.n.e</a:t>
            </a:r>
            <a:r>
              <a:rPr lang="pl-PL" dirty="0"/>
              <a:t> to -1</a:t>
            </a:r>
          </a:p>
          <a:p>
            <a:pPr marL="514350" indent="-514350">
              <a:buFont typeface="+mj-lt"/>
              <a:buAutoNum type="arabicPeriod"/>
            </a:pPr>
            <a:r>
              <a:rPr lang="pl-PL" dirty="0"/>
              <a:t>Pan Jezus prawdopodobnie urodził się pomiędzy 8 p.n.e. a 4 lub 2 p.n.e. ale niektórzy uważają, że może nawet do 6 n.e. ???</a:t>
            </a:r>
          </a:p>
          <a:p>
            <a:pPr marL="514350" indent="-514350">
              <a:buFont typeface="+mj-lt"/>
              <a:buAutoNum type="arabicPeriod"/>
            </a:pPr>
            <a:r>
              <a:rPr lang="pl-PL" dirty="0"/>
              <a:t>Tak czy inaczej mamy więc poważny problem „</a:t>
            </a:r>
            <a:r>
              <a:rPr lang="pl-PL" i="1" dirty="0"/>
              <a:t>zera</a:t>
            </a:r>
            <a:r>
              <a:rPr lang="pl-PL" dirty="0"/>
              <a:t>”.</a:t>
            </a:r>
          </a:p>
          <a:p>
            <a:pPr marL="514350" indent="-514350">
              <a:buFont typeface="+mj-lt"/>
              <a:buAutoNum type="arabicPeriod"/>
            </a:pPr>
            <a:r>
              <a:rPr lang="pl-PL" dirty="0"/>
              <a:t>Dionizjusz Mniejszy w 525, pracujący na polecenie papieża (o ile wtedy byli już papieże) Jana I badał to i to on ustalił „</a:t>
            </a:r>
            <a:r>
              <a:rPr lang="pl-PL" i="1" dirty="0"/>
              <a:t>zero</a:t>
            </a:r>
            <a:r>
              <a:rPr lang="pl-PL" dirty="0"/>
              <a:t>”.</a:t>
            </a:r>
          </a:p>
          <a:p>
            <a:pPr marL="514350" indent="-514350">
              <a:buFont typeface="+mj-lt"/>
              <a:buAutoNum type="arabicPeriod"/>
            </a:pPr>
            <a:r>
              <a:rPr lang="pl-PL" dirty="0"/>
              <a:t>Ten to Dionizy to ustalił, że początek ery chrześcijańskiej na rok 754 ery rzymskiej, czyli od założenia Rzymu.</a:t>
            </a:r>
          </a:p>
          <a:p>
            <a:pPr marL="514350" indent="-514350">
              <a:buFont typeface="+mj-lt"/>
              <a:buAutoNum type="arabicPeriod"/>
            </a:pPr>
            <a:r>
              <a:rPr lang="pl-PL" dirty="0"/>
              <a:t>Kalendarz hebrajski niekoniecznie jest kalendarzem biblijny, ale Żydzi uważają, że w 7 września 2021 roku zacznie się (1 </a:t>
            </a:r>
            <a:r>
              <a:rPr lang="pl-PL" dirty="0" err="1"/>
              <a:t>Tiszri</a:t>
            </a:r>
            <a:r>
              <a:rPr lang="pl-PL" dirty="0"/>
              <a:t>) 5782 rok od Adama</a:t>
            </a:r>
          </a:p>
        </p:txBody>
      </p:sp>
    </p:spTree>
    <p:extLst>
      <p:ext uri="{BB962C8B-B14F-4D97-AF65-F5344CB8AC3E}">
        <p14:creationId xmlns:p14="http://schemas.microsoft.com/office/powerpoint/2010/main" val="3398117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4C4648-BB78-4D40-821B-BECEA62C8372}"/>
              </a:ext>
            </a:extLst>
          </p:cNvPr>
          <p:cNvSpPr>
            <a:spLocks noGrp="1"/>
          </p:cNvSpPr>
          <p:nvPr>
            <p:ph type="title"/>
          </p:nvPr>
        </p:nvSpPr>
        <p:spPr/>
        <p:txBody>
          <a:bodyPr/>
          <a:lstStyle/>
          <a:p>
            <a:r>
              <a:rPr lang="pl-PL" dirty="0"/>
              <a:t>Europejskie dzielenie historii na okresy</a:t>
            </a:r>
          </a:p>
        </p:txBody>
      </p:sp>
      <p:sp>
        <p:nvSpPr>
          <p:cNvPr id="3" name="Symbol zastępczy zawartości 2">
            <a:extLst>
              <a:ext uri="{FF2B5EF4-FFF2-40B4-BE49-F238E27FC236}">
                <a16:creationId xmlns:a16="http://schemas.microsoft.com/office/drawing/2014/main" id="{A0FED455-B00C-E34F-8B28-F0AF5696A925}"/>
              </a:ext>
            </a:extLst>
          </p:cNvPr>
          <p:cNvSpPr>
            <a:spLocks noGrp="1"/>
          </p:cNvSpPr>
          <p:nvPr>
            <p:ph idx="1"/>
          </p:nvPr>
        </p:nvSpPr>
        <p:spPr/>
        <p:txBody>
          <a:bodyPr/>
          <a:lstStyle/>
          <a:p>
            <a:r>
              <a:rPr lang="pl-PL" dirty="0"/>
              <a:t>Starożytność do upadku Rzymu (wiek V, albo VI, lub VII)???</a:t>
            </a:r>
          </a:p>
          <a:p>
            <a:r>
              <a:rPr lang="pl-PL" dirty="0"/>
              <a:t>Średniowiecze do upadku Konstantynopola 1453, ale też </a:t>
            </a:r>
            <a:r>
              <a:rPr lang="pl-PL" dirty="0" err="1"/>
              <a:t>Guttenberg</a:t>
            </a:r>
            <a:r>
              <a:rPr lang="pl-PL" dirty="0"/>
              <a:t>, odkrycie Ameryki, czy reformacja</a:t>
            </a:r>
          </a:p>
          <a:p>
            <a:r>
              <a:rPr lang="pl-PL" dirty="0"/>
              <a:t>Renesans to wiek XVI</a:t>
            </a:r>
          </a:p>
          <a:p>
            <a:r>
              <a:rPr lang="pl-PL" dirty="0"/>
              <a:t>Barok jako coś przejściowego</a:t>
            </a:r>
          </a:p>
          <a:p>
            <a:r>
              <a:rPr lang="pl-PL" dirty="0"/>
              <a:t>Oświecenie</a:t>
            </a:r>
          </a:p>
          <a:p>
            <a:r>
              <a:rPr lang="pl-PL" dirty="0"/>
              <a:t>Romantyzm</a:t>
            </a:r>
          </a:p>
          <a:p>
            <a:r>
              <a:rPr lang="pl-PL" dirty="0"/>
              <a:t>Modernizm</a:t>
            </a:r>
          </a:p>
        </p:txBody>
      </p:sp>
    </p:spTree>
    <p:extLst>
      <p:ext uri="{BB962C8B-B14F-4D97-AF65-F5344CB8AC3E}">
        <p14:creationId xmlns:p14="http://schemas.microsoft.com/office/powerpoint/2010/main" val="4292198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1BB6841-9C7D-FD4E-AC8D-5C06BA357B34}"/>
              </a:ext>
            </a:extLst>
          </p:cNvPr>
          <p:cNvSpPr>
            <a:spLocks noGrp="1"/>
          </p:cNvSpPr>
          <p:nvPr>
            <p:ph type="title"/>
          </p:nvPr>
        </p:nvSpPr>
        <p:spPr/>
        <p:txBody>
          <a:bodyPr/>
          <a:lstStyle/>
          <a:p>
            <a:r>
              <a:rPr lang="pl-PL" dirty="0"/>
              <a:t>Słowa określające czas w grece</a:t>
            </a:r>
          </a:p>
        </p:txBody>
      </p:sp>
      <p:sp>
        <p:nvSpPr>
          <p:cNvPr id="3" name="Symbol zastępczy zawartości 2">
            <a:extLst>
              <a:ext uri="{FF2B5EF4-FFF2-40B4-BE49-F238E27FC236}">
                <a16:creationId xmlns:a16="http://schemas.microsoft.com/office/drawing/2014/main" id="{EE48564E-B4B5-E042-B794-8A61FCDD30B8}"/>
              </a:ext>
            </a:extLst>
          </p:cNvPr>
          <p:cNvSpPr>
            <a:spLocks noGrp="1"/>
          </p:cNvSpPr>
          <p:nvPr>
            <p:ph idx="1"/>
          </p:nvPr>
        </p:nvSpPr>
        <p:spPr/>
        <p:txBody>
          <a:bodyPr/>
          <a:lstStyle/>
          <a:p>
            <a:r>
              <a:rPr lang="el-GR" dirty="0" err="1"/>
              <a:t>αιων</a:t>
            </a:r>
            <a:r>
              <a:rPr lang="el-GR" dirty="0"/>
              <a:t> </a:t>
            </a:r>
            <a:r>
              <a:rPr lang="pl-PL" b="1" dirty="0" err="1"/>
              <a:t>aiōn</a:t>
            </a:r>
            <a:r>
              <a:rPr lang="pl-PL" dirty="0"/>
              <a:t> 165 </a:t>
            </a:r>
          </a:p>
          <a:p>
            <a:r>
              <a:rPr lang="el-GR" dirty="0" err="1"/>
              <a:t>καιρος</a:t>
            </a:r>
            <a:r>
              <a:rPr lang="el-GR" dirty="0"/>
              <a:t> </a:t>
            </a:r>
            <a:r>
              <a:rPr lang="pl-PL" b="1" dirty="0" err="1"/>
              <a:t>kairos</a:t>
            </a:r>
            <a:r>
              <a:rPr lang="pl-PL" dirty="0"/>
              <a:t> 2540</a:t>
            </a:r>
          </a:p>
          <a:p>
            <a:r>
              <a:rPr lang="el-GR" dirty="0" err="1"/>
              <a:t>χρονος</a:t>
            </a:r>
            <a:r>
              <a:rPr lang="el-GR" dirty="0"/>
              <a:t> </a:t>
            </a:r>
            <a:r>
              <a:rPr lang="pl-PL" b="1" dirty="0" err="1"/>
              <a:t>chronos</a:t>
            </a:r>
            <a:r>
              <a:rPr lang="pl-PL" dirty="0"/>
              <a:t> 5550</a:t>
            </a:r>
          </a:p>
          <a:p>
            <a:endParaRPr lang="pl-PL" dirty="0"/>
          </a:p>
          <a:p>
            <a:r>
              <a:rPr lang="pl-PL" dirty="0" err="1"/>
              <a:t>Tempus</a:t>
            </a:r>
            <a:r>
              <a:rPr lang="pl-PL" dirty="0"/>
              <a:t> </a:t>
            </a:r>
            <a:r>
              <a:rPr lang="pl-PL" dirty="0" err="1"/>
              <a:t>fugit</a:t>
            </a:r>
            <a:r>
              <a:rPr lang="pl-PL" dirty="0"/>
              <a:t> - czas ucieka </a:t>
            </a:r>
            <a:r>
              <a:rPr lang="pl-PL" dirty="0">
                <a:sym typeface="Wingdings" pitchFamily="2" charset="2"/>
              </a:rPr>
              <a:t></a:t>
            </a:r>
            <a:endParaRPr lang="pl-PL" dirty="0"/>
          </a:p>
        </p:txBody>
      </p:sp>
    </p:spTree>
    <p:extLst>
      <p:ext uri="{BB962C8B-B14F-4D97-AF65-F5344CB8AC3E}">
        <p14:creationId xmlns:p14="http://schemas.microsoft.com/office/powerpoint/2010/main" val="30093784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Historia świata</a:t>
            </a:r>
          </a:p>
        </p:txBody>
      </p:sp>
      <p:cxnSp>
        <p:nvCxnSpPr>
          <p:cNvPr id="38" name="Łącznik prosty 37"/>
          <p:cNvCxnSpPr/>
          <p:nvPr/>
        </p:nvCxnSpPr>
        <p:spPr>
          <a:xfrm>
            <a:off x="26335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Łącznik prosty 38"/>
          <p:cNvCxnSpPr/>
          <p:nvPr/>
        </p:nvCxnSpPr>
        <p:spPr>
          <a:xfrm>
            <a:off x="206869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Łącznik prosty 39"/>
          <p:cNvCxnSpPr/>
          <p:nvPr/>
        </p:nvCxnSpPr>
        <p:spPr>
          <a:xfrm>
            <a:off x="387404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Łącznik prosty 40"/>
          <p:cNvCxnSpPr/>
          <p:nvPr/>
        </p:nvCxnSpPr>
        <p:spPr>
          <a:xfrm>
            <a:off x="567938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Łącznik prosty 41"/>
          <p:cNvCxnSpPr/>
          <p:nvPr/>
        </p:nvCxnSpPr>
        <p:spPr>
          <a:xfrm>
            <a:off x="748473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Łącznik prosty 42"/>
          <p:cNvCxnSpPr/>
          <p:nvPr/>
        </p:nvCxnSpPr>
        <p:spPr>
          <a:xfrm>
            <a:off x="929007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Łącznik prosty 43"/>
          <p:cNvCxnSpPr/>
          <p:nvPr/>
        </p:nvCxnSpPr>
        <p:spPr>
          <a:xfrm>
            <a:off x="1109542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Line 6"/>
          <p:cNvSpPr>
            <a:spLocks noChangeShapeType="1"/>
          </p:cNvSpPr>
          <p:nvPr/>
        </p:nvSpPr>
        <p:spPr bwMode="auto">
          <a:xfrm>
            <a:off x="270902" y="5494063"/>
            <a:ext cx="11377264"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46" name="Text Box 4"/>
          <p:cNvSpPr txBox="1">
            <a:spLocks noChangeArrowheads="1"/>
          </p:cNvSpPr>
          <p:nvPr/>
        </p:nvSpPr>
        <p:spPr bwMode="auto">
          <a:xfrm>
            <a:off x="5439983" y="5638079"/>
            <a:ext cx="445661"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b="1" dirty="0"/>
              <a:t>-1000</a:t>
            </a:r>
          </a:p>
        </p:txBody>
      </p:sp>
      <p:sp>
        <p:nvSpPr>
          <p:cNvPr id="47" name="Text Box 4"/>
          <p:cNvSpPr txBox="1">
            <a:spLocks noChangeArrowheads="1"/>
          </p:cNvSpPr>
          <p:nvPr/>
        </p:nvSpPr>
        <p:spPr bwMode="auto">
          <a:xfrm>
            <a:off x="9076319"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b="1" dirty="0"/>
              <a:t>1000</a:t>
            </a:r>
          </a:p>
        </p:txBody>
      </p:sp>
      <p:sp>
        <p:nvSpPr>
          <p:cNvPr id="48" name="Text Box 4"/>
          <p:cNvSpPr txBox="1">
            <a:spLocks noChangeArrowheads="1"/>
          </p:cNvSpPr>
          <p:nvPr/>
        </p:nvSpPr>
        <p:spPr bwMode="auto">
          <a:xfrm>
            <a:off x="3634640" y="5638079"/>
            <a:ext cx="445661"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b="1" dirty="0"/>
              <a:t>-2000</a:t>
            </a:r>
          </a:p>
        </p:txBody>
      </p:sp>
      <p:sp>
        <p:nvSpPr>
          <p:cNvPr id="50" name="Text Box 4"/>
          <p:cNvSpPr txBox="1">
            <a:spLocks noChangeArrowheads="1"/>
          </p:cNvSpPr>
          <p:nvPr/>
        </p:nvSpPr>
        <p:spPr bwMode="auto">
          <a:xfrm>
            <a:off x="1829296" y="5638079"/>
            <a:ext cx="445661"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b="1" dirty="0"/>
              <a:t>-3000</a:t>
            </a:r>
          </a:p>
        </p:txBody>
      </p:sp>
      <p:sp>
        <p:nvSpPr>
          <p:cNvPr id="51" name="Text Box 4"/>
          <p:cNvSpPr txBox="1">
            <a:spLocks noChangeArrowheads="1"/>
          </p:cNvSpPr>
          <p:nvPr/>
        </p:nvSpPr>
        <p:spPr bwMode="auto">
          <a:xfrm>
            <a:off x="7398412" y="5638079"/>
            <a:ext cx="139487"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b="1" dirty="0"/>
              <a:t>1</a:t>
            </a:r>
          </a:p>
        </p:txBody>
      </p:sp>
      <p:sp>
        <p:nvSpPr>
          <p:cNvPr id="53" name="Text Box 4"/>
          <p:cNvSpPr txBox="1">
            <a:spLocks noChangeArrowheads="1"/>
          </p:cNvSpPr>
          <p:nvPr/>
        </p:nvSpPr>
        <p:spPr bwMode="auto">
          <a:xfrm>
            <a:off x="11066825"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b="1" dirty="0"/>
              <a:t>2021</a:t>
            </a:r>
          </a:p>
        </p:txBody>
      </p:sp>
      <p:sp>
        <p:nvSpPr>
          <p:cNvPr id="54" name="Text Box 4"/>
          <p:cNvSpPr txBox="1">
            <a:spLocks noChangeArrowheads="1"/>
          </p:cNvSpPr>
          <p:nvPr/>
        </p:nvSpPr>
        <p:spPr bwMode="auto">
          <a:xfrm>
            <a:off x="49601"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b="1" dirty="0"/>
              <a:t>4000</a:t>
            </a:r>
          </a:p>
        </p:txBody>
      </p:sp>
      <p:sp>
        <p:nvSpPr>
          <p:cNvPr id="36" name="Romb 35"/>
          <p:cNvSpPr/>
          <p:nvPr/>
        </p:nvSpPr>
        <p:spPr bwMode="auto">
          <a:xfrm>
            <a:off x="2794422" y="4801918"/>
            <a:ext cx="349250" cy="354012"/>
          </a:xfrm>
          <a:prstGeom prst="diamond">
            <a:avLst/>
          </a:prstGeom>
          <a:solidFill>
            <a:schemeClr val="accent1">
              <a:lumMod val="40000"/>
              <a:lumOff val="60000"/>
            </a:schemeClr>
          </a:solidFill>
          <a:ln w="19050" cap="flat" cmpd="sng" algn="ctr">
            <a:solidFill>
              <a:schemeClr val="accent5">
                <a:lumMod val="50000"/>
              </a:schemeClr>
            </a:solidFill>
            <a:prstDash val="solid"/>
            <a:round/>
            <a:headEnd type="none" w="med" len="med"/>
            <a:tailEnd type="none" w="med" len="med"/>
          </a:ln>
          <a:effectLst/>
          <a:extLst>
            <a:ext uri="{AF507438-7753-43e0-B8FC-AC1667EBCBE1}"/>
          </a:extLst>
        </p:spPr>
        <p:txBody>
          <a:bodyPr lIns="0" tIns="34290" rIns="0" bIns="34290" anchor="ctr" anchorCtr="1"/>
          <a:lstStyle/>
          <a:p>
            <a:pPr marL="257175" indent="-257175">
              <a:lnSpc>
                <a:spcPct val="90000"/>
              </a:lnSpc>
              <a:spcBef>
                <a:spcPct val="50000"/>
              </a:spcBef>
              <a:defRPr/>
            </a:pPr>
            <a:r>
              <a:rPr lang="pl-PL" b="1" dirty="0"/>
              <a:t>P</a:t>
            </a:r>
          </a:p>
        </p:txBody>
      </p:sp>
      <p:grpSp>
        <p:nvGrpSpPr>
          <p:cNvPr id="37" name="Grupa 36"/>
          <p:cNvGrpSpPr/>
          <p:nvPr/>
        </p:nvGrpSpPr>
        <p:grpSpPr>
          <a:xfrm>
            <a:off x="7392144" y="4609198"/>
            <a:ext cx="429376" cy="655918"/>
            <a:chOff x="2957194" y="2798382"/>
            <a:chExt cx="419732" cy="641186"/>
          </a:xfrm>
        </p:grpSpPr>
        <p:sp>
          <p:nvSpPr>
            <p:cNvPr id="49" name="Line 32"/>
            <p:cNvSpPr>
              <a:spLocks noChangeShapeType="1"/>
            </p:cNvSpPr>
            <p:nvPr/>
          </p:nvSpPr>
          <p:spPr bwMode="auto">
            <a:xfrm>
              <a:off x="2957194" y="3002294"/>
              <a:ext cx="419732" cy="0"/>
            </a:xfrm>
            <a:prstGeom prst="line">
              <a:avLst/>
            </a:prstGeom>
            <a:noFill/>
            <a:ln w="152400">
              <a:solidFill>
                <a:schemeClr val="tx1"/>
              </a:solidFill>
              <a:round/>
              <a:headEnd/>
              <a:tailEnd/>
            </a:ln>
            <a:effectLst/>
            <a:extLst>
              <a:ext uri="{909E8E84-426E-40dd-AFC4-6F175D3DCCD1}"/>
              <a:ext uri="{AF507438-7753-43e0-B8FC-AC1667EBCBE1}"/>
            </a:extLst>
          </p:spPr>
          <p:txBody>
            <a:bodyPr wrap="none"/>
            <a:lstStyle/>
            <a:p>
              <a:pPr>
                <a:lnSpc>
                  <a:spcPct val="90000"/>
                </a:lnSpc>
                <a:spcBef>
                  <a:spcPct val="50000"/>
                </a:spcBef>
                <a:defRPr/>
              </a:pPr>
              <a:endParaRPr lang="pl-PL">
                <a:latin typeface="Arial" charset="0"/>
              </a:endParaRPr>
            </a:p>
          </p:txBody>
        </p:sp>
        <p:sp>
          <p:nvSpPr>
            <p:cNvPr id="52" name="Line 32"/>
            <p:cNvSpPr>
              <a:spLocks noChangeShapeType="1"/>
            </p:cNvSpPr>
            <p:nvPr/>
          </p:nvSpPr>
          <p:spPr bwMode="auto">
            <a:xfrm flipV="1">
              <a:off x="3167060" y="2798382"/>
              <a:ext cx="1" cy="641186"/>
            </a:xfrm>
            <a:prstGeom prst="line">
              <a:avLst/>
            </a:prstGeom>
            <a:noFill/>
            <a:ln w="152400">
              <a:solidFill>
                <a:schemeClr val="tx1"/>
              </a:solidFill>
              <a:round/>
              <a:headEnd/>
              <a:tailEnd/>
            </a:ln>
            <a:effectLst/>
            <a:extLst>
              <a:ext uri="{909E8E84-426E-40dd-AFC4-6F175D3DCCD1}"/>
              <a:ext uri="{AF507438-7753-43e0-B8FC-AC1667EBCBE1}"/>
            </a:extLst>
          </p:spPr>
          <p:txBody>
            <a:bodyPr wrap="none"/>
            <a:lstStyle/>
            <a:p>
              <a:pPr>
                <a:lnSpc>
                  <a:spcPct val="90000"/>
                </a:lnSpc>
                <a:spcBef>
                  <a:spcPct val="50000"/>
                </a:spcBef>
                <a:defRPr/>
              </a:pPr>
              <a:endParaRPr lang="pl-PL">
                <a:latin typeface="Arial" charset="0"/>
              </a:endParaRPr>
            </a:p>
          </p:txBody>
        </p:sp>
      </p:grpSp>
      <p:sp>
        <p:nvSpPr>
          <p:cNvPr id="55" name="Romb 54"/>
          <p:cNvSpPr/>
          <p:nvPr/>
        </p:nvSpPr>
        <p:spPr bwMode="auto">
          <a:xfrm>
            <a:off x="246783" y="4801918"/>
            <a:ext cx="349250" cy="354012"/>
          </a:xfrm>
          <a:prstGeom prst="diamond">
            <a:avLst/>
          </a:prstGeom>
          <a:solidFill>
            <a:schemeClr val="accent1">
              <a:lumMod val="40000"/>
              <a:lumOff val="60000"/>
            </a:schemeClr>
          </a:solidFill>
          <a:ln w="19050" cap="flat" cmpd="sng" algn="ctr">
            <a:solidFill>
              <a:schemeClr val="accent5">
                <a:lumMod val="50000"/>
              </a:schemeClr>
            </a:solidFill>
            <a:prstDash val="solid"/>
            <a:round/>
            <a:headEnd type="none" w="med" len="med"/>
            <a:tailEnd type="none" w="med" len="med"/>
          </a:ln>
          <a:effectLst/>
          <a:extLst>
            <a:ext uri="{AF507438-7753-43e0-B8FC-AC1667EBCBE1}"/>
          </a:extLst>
        </p:spPr>
        <p:txBody>
          <a:bodyPr lIns="0" tIns="34290" rIns="0" bIns="34290" anchor="ctr" anchorCtr="1"/>
          <a:lstStyle/>
          <a:p>
            <a:pPr marL="257175" indent="-257175">
              <a:lnSpc>
                <a:spcPct val="90000"/>
              </a:lnSpc>
              <a:spcBef>
                <a:spcPct val="50000"/>
              </a:spcBef>
              <a:defRPr/>
            </a:pPr>
            <a:r>
              <a:rPr lang="pl-PL" b="1" dirty="0"/>
              <a:t>U</a:t>
            </a:r>
          </a:p>
        </p:txBody>
      </p:sp>
      <p:sp>
        <p:nvSpPr>
          <p:cNvPr id="56" name="Text Box 4"/>
          <p:cNvSpPr txBox="1">
            <a:spLocks noChangeArrowheads="1"/>
          </p:cNvSpPr>
          <p:nvPr/>
        </p:nvSpPr>
        <p:spPr bwMode="auto">
          <a:xfrm>
            <a:off x="5463359" y="5926111"/>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b="1" dirty="0">
                <a:solidFill>
                  <a:schemeClr val="accent1">
                    <a:lumMod val="75000"/>
                  </a:schemeClr>
                </a:solidFill>
              </a:rPr>
              <a:t>3000</a:t>
            </a:r>
          </a:p>
        </p:txBody>
      </p:sp>
      <p:sp>
        <p:nvSpPr>
          <p:cNvPr id="57" name="Text Box 4"/>
          <p:cNvSpPr txBox="1">
            <a:spLocks noChangeArrowheads="1"/>
          </p:cNvSpPr>
          <p:nvPr/>
        </p:nvSpPr>
        <p:spPr bwMode="auto">
          <a:xfrm>
            <a:off x="9074046" y="5926111"/>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b="1" dirty="0">
                <a:solidFill>
                  <a:schemeClr val="accent1">
                    <a:lumMod val="75000"/>
                  </a:schemeClr>
                </a:solidFill>
              </a:rPr>
              <a:t>5000</a:t>
            </a:r>
          </a:p>
        </p:txBody>
      </p:sp>
      <p:sp>
        <p:nvSpPr>
          <p:cNvPr id="58" name="Text Box 4"/>
          <p:cNvSpPr txBox="1">
            <a:spLocks noChangeArrowheads="1"/>
          </p:cNvSpPr>
          <p:nvPr/>
        </p:nvSpPr>
        <p:spPr bwMode="auto">
          <a:xfrm>
            <a:off x="3658016" y="5926111"/>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b="1" dirty="0">
                <a:solidFill>
                  <a:schemeClr val="accent1">
                    <a:lumMod val="75000"/>
                  </a:schemeClr>
                </a:solidFill>
              </a:rPr>
              <a:t>2000</a:t>
            </a:r>
          </a:p>
        </p:txBody>
      </p:sp>
      <p:sp>
        <p:nvSpPr>
          <p:cNvPr id="59" name="Text Box 4"/>
          <p:cNvSpPr txBox="1">
            <a:spLocks noChangeArrowheads="1"/>
          </p:cNvSpPr>
          <p:nvPr/>
        </p:nvSpPr>
        <p:spPr bwMode="auto">
          <a:xfrm>
            <a:off x="1852672" y="5926111"/>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b="1" dirty="0">
                <a:solidFill>
                  <a:schemeClr val="accent1">
                    <a:lumMod val="75000"/>
                  </a:schemeClr>
                </a:solidFill>
              </a:rPr>
              <a:t>1000</a:t>
            </a:r>
          </a:p>
        </p:txBody>
      </p:sp>
      <p:sp>
        <p:nvSpPr>
          <p:cNvPr id="60" name="Text Box 4"/>
          <p:cNvSpPr txBox="1">
            <a:spLocks noChangeArrowheads="1"/>
          </p:cNvSpPr>
          <p:nvPr/>
        </p:nvSpPr>
        <p:spPr bwMode="auto">
          <a:xfrm>
            <a:off x="7268703" y="5926111"/>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b="1" dirty="0">
                <a:solidFill>
                  <a:schemeClr val="accent1">
                    <a:lumMod val="75000"/>
                  </a:schemeClr>
                </a:solidFill>
              </a:rPr>
              <a:t>4000</a:t>
            </a:r>
          </a:p>
        </p:txBody>
      </p:sp>
      <p:sp>
        <p:nvSpPr>
          <p:cNvPr id="61" name="Text Box 4"/>
          <p:cNvSpPr txBox="1">
            <a:spLocks noChangeArrowheads="1"/>
          </p:cNvSpPr>
          <p:nvPr/>
        </p:nvSpPr>
        <p:spPr bwMode="auto">
          <a:xfrm>
            <a:off x="11064552" y="5926111"/>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b="1" dirty="0">
                <a:solidFill>
                  <a:schemeClr val="accent1">
                    <a:lumMod val="75000"/>
                  </a:schemeClr>
                </a:solidFill>
              </a:rPr>
              <a:t>5782</a:t>
            </a:r>
          </a:p>
        </p:txBody>
      </p:sp>
      <p:sp>
        <p:nvSpPr>
          <p:cNvPr id="62" name="Text Box 4"/>
          <p:cNvSpPr txBox="1">
            <a:spLocks noChangeArrowheads="1"/>
          </p:cNvSpPr>
          <p:nvPr/>
        </p:nvSpPr>
        <p:spPr bwMode="auto">
          <a:xfrm>
            <a:off x="174767" y="5926111"/>
            <a:ext cx="139487"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b="1" dirty="0">
                <a:solidFill>
                  <a:schemeClr val="accent1">
                    <a:lumMod val="75000"/>
                  </a:schemeClr>
                </a:solidFill>
              </a:rPr>
              <a:t>1</a:t>
            </a:r>
          </a:p>
        </p:txBody>
      </p:sp>
      <p:sp>
        <p:nvSpPr>
          <p:cNvPr id="2" name="PoleTekstowe 1"/>
          <p:cNvSpPr txBox="1"/>
          <p:nvPr/>
        </p:nvSpPr>
        <p:spPr>
          <a:xfrm>
            <a:off x="3071664" y="1755140"/>
            <a:ext cx="2088905" cy="369332"/>
          </a:xfrm>
          <a:prstGeom prst="rect">
            <a:avLst/>
          </a:prstGeom>
          <a:noFill/>
        </p:spPr>
        <p:txBody>
          <a:bodyPr wrap="none" rtlCol="0">
            <a:spAutoFit/>
          </a:bodyPr>
          <a:lstStyle/>
          <a:p>
            <a:r>
              <a:rPr lang="pl-PL" dirty="0"/>
              <a:t>Pierwsze przymierze</a:t>
            </a:r>
          </a:p>
        </p:txBody>
      </p:sp>
      <p:sp>
        <p:nvSpPr>
          <p:cNvPr id="59412" name="Line 6"/>
          <p:cNvSpPr>
            <a:spLocks noChangeShapeType="1"/>
          </p:cNvSpPr>
          <p:nvPr/>
        </p:nvSpPr>
        <p:spPr bwMode="auto">
          <a:xfrm>
            <a:off x="2927648" y="1624988"/>
            <a:ext cx="0" cy="295614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63" name="Line 6"/>
          <p:cNvSpPr>
            <a:spLocks noChangeShapeType="1"/>
          </p:cNvSpPr>
          <p:nvPr/>
        </p:nvSpPr>
        <p:spPr bwMode="auto">
          <a:xfrm>
            <a:off x="7680176" y="1624988"/>
            <a:ext cx="0" cy="295614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64" name="Line 6"/>
          <p:cNvSpPr>
            <a:spLocks noChangeShapeType="1"/>
          </p:cNvSpPr>
          <p:nvPr/>
        </p:nvSpPr>
        <p:spPr bwMode="auto">
          <a:xfrm>
            <a:off x="437225" y="1624988"/>
            <a:ext cx="0" cy="295614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65" name="Line 6"/>
          <p:cNvSpPr>
            <a:spLocks noChangeShapeType="1"/>
          </p:cNvSpPr>
          <p:nvPr/>
        </p:nvSpPr>
        <p:spPr bwMode="auto">
          <a:xfrm>
            <a:off x="11322004" y="1624988"/>
            <a:ext cx="0" cy="295614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66" name="Line 3"/>
          <p:cNvSpPr>
            <a:spLocks noChangeShapeType="1"/>
          </p:cNvSpPr>
          <p:nvPr/>
        </p:nvSpPr>
        <p:spPr bwMode="auto">
          <a:xfrm flipV="1">
            <a:off x="437225" y="1971164"/>
            <a:ext cx="2490423"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67" name="Line 3"/>
          <p:cNvSpPr>
            <a:spLocks noChangeShapeType="1"/>
          </p:cNvSpPr>
          <p:nvPr/>
        </p:nvSpPr>
        <p:spPr bwMode="auto">
          <a:xfrm>
            <a:off x="2927648" y="2124436"/>
            <a:ext cx="8394356" cy="0"/>
          </a:xfrm>
          <a:prstGeom prst="line">
            <a:avLst/>
          </a:prstGeom>
          <a:noFill/>
          <a:ln w="38100">
            <a:solidFill>
              <a:schemeClr val="accent1"/>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68" name="Line 3"/>
          <p:cNvSpPr>
            <a:spLocks noChangeShapeType="1"/>
          </p:cNvSpPr>
          <p:nvPr/>
        </p:nvSpPr>
        <p:spPr bwMode="auto">
          <a:xfrm flipV="1">
            <a:off x="4233863" y="2556520"/>
            <a:ext cx="7088141" cy="0"/>
          </a:xfrm>
          <a:prstGeom prst="line">
            <a:avLst/>
          </a:prstGeom>
          <a:noFill/>
          <a:ln w="38100">
            <a:solidFill>
              <a:schemeClr val="accent1"/>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69" name="Line 3"/>
          <p:cNvSpPr>
            <a:spLocks noChangeShapeType="1"/>
          </p:cNvSpPr>
          <p:nvPr/>
        </p:nvSpPr>
        <p:spPr bwMode="auto">
          <a:xfrm flipV="1">
            <a:off x="5548313" y="3573016"/>
            <a:ext cx="5780955" cy="0"/>
          </a:xfrm>
          <a:prstGeom prst="line">
            <a:avLst/>
          </a:prstGeom>
          <a:noFill/>
          <a:ln w="38100">
            <a:solidFill>
              <a:schemeClr val="accent1"/>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70" name="Line 3"/>
          <p:cNvSpPr>
            <a:spLocks noChangeShapeType="1"/>
          </p:cNvSpPr>
          <p:nvPr/>
        </p:nvSpPr>
        <p:spPr bwMode="auto">
          <a:xfrm flipV="1">
            <a:off x="7680176" y="4004156"/>
            <a:ext cx="3656356" cy="908"/>
          </a:xfrm>
          <a:prstGeom prst="line">
            <a:avLst/>
          </a:prstGeom>
          <a:noFill/>
          <a:ln w="38100">
            <a:solidFill>
              <a:schemeClr val="accent1"/>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71" name="PoleTekstowe 70"/>
          <p:cNvSpPr txBox="1"/>
          <p:nvPr/>
        </p:nvSpPr>
        <p:spPr>
          <a:xfrm>
            <a:off x="4295127" y="2177896"/>
            <a:ext cx="2566408" cy="369332"/>
          </a:xfrm>
          <a:prstGeom prst="rect">
            <a:avLst/>
          </a:prstGeom>
          <a:noFill/>
        </p:spPr>
        <p:txBody>
          <a:bodyPr wrap="none" rtlCol="0">
            <a:spAutoFit/>
          </a:bodyPr>
          <a:lstStyle/>
          <a:p>
            <a:r>
              <a:rPr lang="pl-PL"/>
              <a:t>Przymierze z Abrahamem</a:t>
            </a:r>
            <a:endParaRPr lang="pl-PL" dirty="0"/>
          </a:p>
        </p:txBody>
      </p:sp>
      <p:sp>
        <p:nvSpPr>
          <p:cNvPr id="72" name="PoleTekstowe 71"/>
          <p:cNvSpPr txBox="1"/>
          <p:nvPr/>
        </p:nvSpPr>
        <p:spPr>
          <a:xfrm>
            <a:off x="5591944" y="3176716"/>
            <a:ext cx="2300310" cy="369332"/>
          </a:xfrm>
          <a:prstGeom prst="rect">
            <a:avLst/>
          </a:prstGeom>
          <a:noFill/>
        </p:spPr>
        <p:txBody>
          <a:bodyPr wrap="none" rtlCol="0">
            <a:spAutoFit/>
          </a:bodyPr>
          <a:lstStyle/>
          <a:p>
            <a:r>
              <a:rPr lang="pl-PL" dirty="0"/>
              <a:t>Przymierze z Dawidem</a:t>
            </a:r>
          </a:p>
        </p:txBody>
      </p:sp>
      <p:sp>
        <p:nvSpPr>
          <p:cNvPr id="73" name="PoleTekstowe 72"/>
          <p:cNvSpPr txBox="1"/>
          <p:nvPr/>
        </p:nvSpPr>
        <p:spPr>
          <a:xfrm>
            <a:off x="7824192" y="3599472"/>
            <a:ext cx="1816651" cy="369332"/>
          </a:xfrm>
          <a:prstGeom prst="rect">
            <a:avLst/>
          </a:prstGeom>
          <a:noFill/>
        </p:spPr>
        <p:txBody>
          <a:bodyPr wrap="none" rtlCol="0">
            <a:spAutoFit/>
          </a:bodyPr>
          <a:lstStyle/>
          <a:p>
            <a:r>
              <a:rPr lang="pl-PL" dirty="0"/>
              <a:t>Nowe przymierze</a:t>
            </a:r>
          </a:p>
        </p:txBody>
      </p:sp>
      <p:sp>
        <p:nvSpPr>
          <p:cNvPr id="74" name="Line 3"/>
          <p:cNvSpPr>
            <a:spLocks noChangeShapeType="1"/>
          </p:cNvSpPr>
          <p:nvPr/>
        </p:nvSpPr>
        <p:spPr bwMode="auto">
          <a:xfrm flipV="1">
            <a:off x="191344" y="1755140"/>
            <a:ext cx="252621"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76" name="Line 3"/>
          <p:cNvSpPr>
            <a:spLocks noChangeShapeType="1"/>
          </p:cNvSpPr>
          <p:nvPr/>
        </p:nvSpPr>
        <p:spPr bwMode="auto">
          <a:xfrm flipV="1">
            <a:off x="4779541" y="3105220"/>
            <a:ext cx="2900635" cy="0"/>
          </a:xfrm>
          <a:prstGeom prst="line">
            <a:avLst/>
          </a:prstGeom>
          <a:noFill/>
          <a:ln w="38100">
            <a:solidFill>
              <a:schemeClr val="accent1"/>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77" name="PoleTekstowe 76"/>
          <p:cNvSpPr txBox="1"/>
          <p:nvPr/>
        </p:nvSpPr>
        <p:spPr>
          <a:xfrm>
            <a:off x="4823172" y="2708920"/>
            <a:ext cx="2121030" cy="369332"/>
          </a:xfrm>
          <a:prstGeom prst="rect">
            <a:avLst/>
          </a:prstGeom>
          <a:noFill/>
        </p:spPr>
        <p:txBody>
          <a:bodyPr wrap="none" rtlCol="0">
            <a:spAutoFit/>
          </a:bodyPr>
          <a:lstStyle/>
          <a:p>
            <a:r>
              <a:rPr lang="pl-PL" dirty="0"/>
              <a:t>Przymierze Synajskie</a:t>
            </a:r>
          </a:p>
        </p:txBody>
      </p:sp>
    </p:spTree>
    <p:extLst>
      <p:ext uri="{BB962C8B-B14F-4D97-AF65-F5344CB8AC3E}">
        <p14:creationId xmlns:p14="http://schemas.microsoft.com/office/powerpoint/2010/main" val="1125056323"/>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10" name="Line 3"/>
          <p:cNvSpPr>
            <a:spLocks noChangeShapeType="1"/>
          </p:cNvSpPr>
          <p:nvPr/>
        </p:nvSpPr>
        <p:spPr bwMode="auto">
          <a:xfrm>
            <a:off x="2843213" y="2065338"/>
            <a:ext cx="302895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11" name="Text Box 4"/>
          <p:cNvSpPr txBox="1">
            <a:spLocks noChangeArrowheads="1"/>
          </p:cNvSpPr>
          <p:nvPr/>
        </p:nvSpPr>
        <p:spPr bwMode="auto">
          <a:xfrm>
            <a:off x="4233863" y="1857376"/>
            <a:ext cx="131445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Czas Kościoła</a:t>
            </a:r>
          </a:p>
        </p:txBody>
      </p:sp>
      <p:sp>
        <p:nvSpPr>
          <p:cNvPr id="59412" name="Line 6"/>
          <p:cNvSpPr>
            <a:spLocks noChangeShapeType="1"/>
          </p:cNvSpPr>
          <p:nvPr/>
        </p:nvSpPr>
        <p:spPr bwMode="auto">
          <a:xfrm>
            <a:off x="5872163" y="1755776"/>
            <a:ext cx="0" cy="7778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59413" name="Line 8"/>
          <p:cNvSpPr>
            <a:spLocks noChangeShapeType="1"/>
          </p:cNvSpPr>
          <p:nvPr/>
        </p:nvSpPr>
        <p:spPr bwMode="auto">
          <a:xfrm>
            <a:off x="5872163" y="2065338"/>
            <a:ext cx="137160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14" name="Line 9"/>
          <p:cNvSpPr>
            <a:spLocks noChangeShapeType="1"/>
          </p:cNvSpPr>
          <p:nvPr/>
        </p:nvSpPr>
        <p:spPr bwMode="auto">
          <a:xfrm>
            <a:off x="7243763" y="1755776"/>
            <a:ext cx="0" cy="7778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59415" name="Line 10"/>
          <p:cNvSpPr>
            <a:spLocks noChangeShapeType="1"/>
          </p:cNvSpPr>
          <p:nvPr/>
        </p:nvSpPr>
        <p:spPr bwMode="auto">
          <a:xfrm>
            <a:off x="7254875" y="2065338"/>
            <a:ext cx="112395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16" name="Text Box 44"/>
          <p:cNvSpPr txBox="1">
            <a:spLocks noChangeArrowheads="1"/>
          </p:cNvSpPr>
          <p:nvPr/>
        </p:nvSpPr>
        <p:spPr bwMode="auto">
          <a:xfrm>
            <a:off x="5929314" y="1857376"/>
            <a:ext cx="103822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Czas końca</a:t>
            </a:r>
          </a:p>
        </p:txBody>
      </p:sp>
      <p:sp>
        <p:nvSpPr>
          <p:cNvPr id="59417" name="Text Box 44"/>
          <p:cNvSpPr txBox="1">
            <a:spLocks noChangeArrowheads="1"/>
          </p:cNvSpPr>
          <p:nvPr/>
        </p:nvSpPr>
        <p:spPr bwMode="auto">
          <a:xfrm>
            <a:off x="7335839" y="1857376"/>
            <a:ext cx="852487"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Królestwo</a:t>
            </a:r>
          </a:p>
        </p:txBody>
      </p:sp>
      <p:sp>
        <p:nvSpPr>
          <p:cNvPr id="59423" name="Line 9"/>
          <p:cNvSpPr>
            <a:spLocks noChangeShapeType="1"/>
          </p:cNvSpPr>
          <p:nvPr/>
        </p:nvSpPr>
        <p:spPr bwMode="auto">
          <a:xfrm>
            <a:off x="8378825" y="1717676"/>
            <a:ext cx="0" cy="7778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59424" name="Text Box 44"/>
          <p:cNvSpPr txBox="1">
            <a:spLocks noChangeArrowheads="1"/>
          </p:cNvSpPr>
          <p:nvPr/>
        </p:nvSpPr>
        <p:spPr bwMode="auto">
          <a:xfrm>
            <a:off x="8378826" y="1862138"/>
            <a:ext cx="1065213"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Nowe rzeczy</a:t>
            </a:r>
          </a:p>
        </p:txBody>
      </p:sp>
      <p:sp>
        <p:nvSpPr>
          <p:cNvPr id="59427" name="Line 10"/>
          <p:cNvSpPr>
            <a:spLocks noChangeShapeType="1"/>
          </p:cNvSpPr>
          <p:nvPr/>
        </p:nvSpPr>
        <p:spPr bwMode="auto">
          <a:xfrm>
            <a:off x="8378825" y="2065338"/>
            <a:ext cx="112395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4" name="Tytuł 3"/>
          <p:cNvSpPr>
            <a:spLocks noGrp="1"/>
          </p:cNvSpPr>
          <p:nvPr>
            <p:ph type="title"/>
          </p:nvPr>
        </p:nvSpPr>
        <p:spPr/>
        <p:txBody>
          <a:bodyPr>
            <a:normAutofit/>
          </a:bodyPr>
          <a:lstStyle/>
          <a:p>
            <a:r>
              <a:rPr lang="pl-PL" dirty="0"/>
              <a:t>Czasy objawienie, spisania i udostępniania Biblii</a:t>
            </a:r>
          </a:p>
        </p:txBody>
      </p:sp>
      <p:cxnSp>
        <p:nvCxnSpPr>
          <p:cNvPr id="38" name="Łącznik prosty 37"/>
          <p:cNvCxnSpPr/>
          <p:nvPr/>
        </p:nvCxnSpPr>
        <p:spPr>
          <a:xfrm>
            <a:off x="263352" y="5332045"/>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Łącznik prosty 38"/>
          <p:cNvCxnSpPr/>
          <p:nvPr/>
        </p:nvCxnSpPr>
        <p:spPr>
          <a:xfrm>
            <a:off x="2854890" y="5332045"/>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 Box 4"/>
          <p:cNvSpPr txBox="1">
            <a:spLocks noChangeArrowheads="1"/>
          </p:cNvSpPr>
          <p:nvPr/>
        </p:nvSpPr>
        <p:spPr bwMode="auto">
          <a:xfrm>
            <a:off x="5356283" y="5704062"/>
            <a:ext cx="139487"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0</a:t>
            </a:r>
          </a:p>
        </p:txBody>
      </p:sp>
      <p:sp>
        <p:nvSpPr>
          <p:cNvPr id="48" name="Text Box 4"/>
          <p:cNvSpPr txBox="1">
            <a:spLocks noChangeArrowheads="1"/>
          </p:cNvSpPr>
          <p:nvPr/>
        </p:nvSpPr>
        <p:spPr bwMode="auto">
          <a:xfrm>
            <a:off x="2593964" y="5704063"/>
            <a:ext cx="445661"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-1000</a:t>
            </a:r>
          </a:p>
        </p:txBody>
      </p:sp>
      <p:sp>
        <p:nvSpPr>
          <p:cNvPr id="51" name="Text Box 4"/>
          <p:cNvSpPr txBox="1">
            <a:spLocks noChangeArrowheads="1"/>
          </p:cNvSpPr>
          <p:nvPr/>
        </p:nvSpPr>
        <p:spPr bwMode="auto">
          <a:xfrm>
            <a:off x="7873498" y="5703341"/>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1000</a:t>
            </a:r>
          </a:p>
        </p:txBody>
      </p:sp>
      <p:sp>
        <p:nvSpPr>
          <p:cNvPr id="53" name="Text Box 4"/>
          <p:cNvSpPr txBox="1">
            <a:spLocks noChangeArrowheads="1"/>
          </p:cNvSpPr>
          <p:nvPr/>
        </p:nvSpPr>
        <p:spPr bwMode="auto">
          <a:xfrm>
            <a:off x="10426941" y="5703340"/>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2000</a:t>
            </a:r>
          </a:p>
        </p:txBody>
      </p:sp>
      <p:sp>
        <p:nvSpPr>
          <p:cNvPr id="54" name="Text Box 4"/>
          <p:cNvSpPr txBox="1">
            <a:spLocks noChangeArrowheads="1"/>
          </p:cNvSpPr>
          <p:nvPr/>
        </p:nvSpPr>
        <p:spPr bwMode="auto">
          <a:xfrm>
            <a:off x="40521" y="5704064"/>
            <a:ext cx="445661"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-2000</a:t>
            </a:r>
          </a:p>
        </p:txBody>
      </p:sp>
      <p:cxnSp>
        <p:nvCxnSpPr>
          <p:cNvPr id="29" name="Łącznik prosty 28"/>
          <p:cNvCxnSpPr/>
          <p:nvPr/>
        </p:nvCxnSpPr>
        <p:spPr>
          <a:xfrm>
            <a:off x="5446428" y="5332045"/>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Łącznik prosty 29"/>
          <p:cNvCxnSpPr/>
          <p:nvPr/>
        </p:nvCxnSpPr>
        <p:spPr>
          <a:xfrm>
            <a:off x="8037966" y="5332045"/>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Łącznik prosty 30"/>
          <p:cNvCxnSpPr/>
          <p:nvPr/>
        </p:nvCxnSpPr>
        <p:spPr>
          <a:xfrm>
            <a:off x="10629503" y="5332045"/>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Line 6"/>
          <p:cNvSpPr>
            <a:spLocks noChangeShapeType="1"/>
          </p:cNvSpPr>
          <p:nvPr/>
        </p:nvSpPr>
        <p:spPr bwMode="auto">
          <a:xfrm>
            <a:off x="270902" y="5494063"/>
            <a:ext cx="11377264"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33" name="Line 5"/>
          <p:cNvSpPr>
            <a:spLocks noChangeShapeType="1"/>
          </p:cNvSpPr>
          <p:nvPr/>
        </p:nvSpPr>
        <p:spPr bwMode="auto">
          <a:xfrm>
            <a:off x="1055440" y="3861048"/>
            <a:ext cx="10592726" cy="0"/>
          </a:xfrm>
          <a:prstGeom prst="line">
            <a:avLst/>
          </a:prstGeom>
          <a:noFill/>
          <a:ln w="57150">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34" name="Line 5"/>
          <p:cNvSpPr>
            <a:spLocks noChangeShapeType="1"/>
          </p:cNvSpPr>
          <p:nvPr/>
        </p:nvSpPr>
        <p:spPr bwMode="auto">
          <a:xfrm>
            <a:off x="9444039" y="4077072"/>
            <a:ext cx="2204126" cy="0"/>
          </a:xfrm>
          <a:prstGeom prst="line">
            <a:avLst/>
          </a:prstGeom>
          <a:noFill/>
          <a:ln w="57150">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grpSp>
        <p:nvGrpSpPr>
          <p:cNvPr id="36" name="Grupa 35"/>
          <p:cNvGrpSpPr/>
          <p:nvPr/>
        </p:nvGrpSpPr>
        <p:grpSpPr>
          <a:xfrm>
            <a:off x="5281082" y="4609198"/>
            <a:ext cx="429376" cy="655918"/>
            <a:chOff x="2957194" y="2798382"/>
            <a:chExt cx="419732" cy="641186"/>
          </a:xfrm>
        </p:grpSpPr>
        <p:sp>
          <p:nvSpPr>
            <p:cNvPr id="37" name="Line 32"/>
            <p:cNvSpPr>
              <a:spLocks noChangeShapeType="1"/>
            </p:cNvSpPr>
            <p:nvPr/>
          </p:nvSpPr>
          <p:spPr bwMode="auto">
            <a:xfrm>
              <a:off x="2957194" y="3002294"/>
              <a:ext cx="419732" cy="0"/>
            </a:xfrm>
            <a:prstGeom prst="line">
              <a:avLst/>
            </a:prstGeom>
            <a:noFill/>
            <a:ln w="152400">
              <a:solidFill>
                <a:schemeClr val="tx1"/>
              </a:solidFill>
              <a:round/>
              <a:headEnd/>
              <a:tailEnd/>
            </a:ln>
            <a:effectLst/>
            <a:extLst>
              <a:ext uri="{909E8E84-426E-40dd-AFC4-6F175D3DCCD1}"/>
              <a:ext uri="{AF507438-7753-43e0-B8FC-AC1667EBCBE1}"/>
            </a:extLst>
          </p:spPr>
          <p:txBody>
            <a:bodyPr wrap="none"/>
            <a:lstStyle/>
            <a:p>
              <a:pPr>
                <a:lnSpc>
                  <a:spcPct val="90000"/>
                </a:lnSpc>
                <a:spcBef>
                  <a:spcPct val="50000"/>
                </a:spcBef>
                <a:defRPr/>
              </a:pPr>
              <a:endParaRPr lang="pl-PL">
                <a:latin typeface="Arial" charset="0"/>
              </a:endParaRPr>
            </a:p>
          </p:txBody>
        </p:sp>
        <p:sp>
          <p:nvSpPr>
            <p:cNvPr id="49" name="Line 32"/>
            <p:cNvSpPr>
              <a:spLocks noChangeShapeType="1"/>
            </p:cNvSpPr>
            <p:nvPr/>
          </p:nvSpPr>
          <p:spPr bwMode="auto">
            <a:xfrm flipV="1">
              <a:off x="3167060" y="2798382"/>
              <a:ext cx="1" cy="641186"/>
            </a:xfrm>
            <a:prstGeom prst="line">
              <a:avLst/>
            </a:prstGeom>
            <a:noFill/>
            <a:ln w="152400">
              <a:solidFill>
                <a:schemeClr val="tx1"/>
              </a:solidFill>
              <a:round/>
              <a:headEnd/>
              <a:tailEnd/>
            </a:ln>
            <a:effectLst/>
            <a:extLst>
              <a:ext uri="{909E8E84-426E-40dd-AFC4-6F175D3DCCD1}"/>
              <a:ext uri="{AF507438-7753-43e0-B8FC-AC1667EBCBE1}"/>
            </a:extLst>
          </p:spPr>
          <p:txBody>
            <a:bodyPr wrap="none"/>
            <a:lstStyle/>
            <a:p>
              <a:pPr>
                <a:lnSpc>
                  <a:spcPct val="90000"/>
                </a:lnSpc>
                <a:spcBef>
                  <a:spcPct val="50000"/>
                </a:spcBef>
                <a:defRPr/>
              </a:pPr>
              <a:endParaRPr lang="pl-PL">
                <a:latin typeface="Arial" charset="0"/>
              </a:endParaRPr>
            </a:p>
          </p:txBody>
        </p:sp>
      </p:grpSp>
      <p:sp>
        <p:nvSpPr>
          <p:cNvPr id="52" name="Line 5"/>
          <p:cNvSpPr>
            <a:spLocks noChangeShapeType="1"/>
          </p:cNvSpPr>
          <p:nvPr/>
        </p:nvSpPr>
        <p:spPr bwMode="auto">
          <a:xfrm>
            <a:off x="1055440" y="3573016"/>
            <a:ext cx="3600400" cy="0"/>
          </a:xfrm>
          <a:prstGeom prst="line">
            <a:avLst/>
          </a:prstGeom>
          <a:noFill/>
          <a:ln w="57150">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5" name="Line 5"/>
          <p:cNvSpPr>
            <a:spLocks noChangeShapeType="1"/>
          </p:cNvSpPr>
          <p:nvPr/>
        </p:nvSpPr>
        <p:spPr bwMode="auto">
          <a:xfrm>
            <a:off x="-7333159" y="3068960"/>
            <a:ext cx="3600400" cy="0"/>
          </a:xfrm>
          <a:prstGeom prst="line">
            <a:avLst/>
          </a:prstGeom>
          <a:noFill/>
          <a:ln w="57150">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6" name="Line 5"/>
          <p:cNvSpPr>
            <a:spLocks noChangeShapeType="1"/>
          </p:cNvSpPr>
          <p:nvPr/>
        </p:nvSpPr>
        <p:spPr bwMode="auto">
          <a:xfrm>
            <a:off x="5710458" y="3556248"/>
            <a:ext cx="385542" cy="0"/>
          </a:xfrm>
          <a:prstGeom prst="line">
            <a:avLst/>
          </a:prstGeom>
          <a:noFill/>
          <a:ln w="57150">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Tree>
    <p:extLst>
      <p:ext uri="{BB962C8B-B14F-4D97-AF65-F5344CB8AC3E}">
        <p14:creationId xmlns:p14="http://schemas.microsoft.com/office/powerpoint/2010/main" val="2122644919"/>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Krótki wiek XX i </a:t>
            </a:r>
            <a:r>
              <a:rPr lang="pl-PL"/>
              <a:t>moje żyje</a:t>
            </a:r>
            <a:endParaRPr lang="pl-PL" dirty="0"/>
          </a:p>
        </p:txBody>
      </p:sp>
      <p:cxnSp>
        <p:nvCxnSpPr>
          <p:cNvPr id="38" name="Łącznik prosty 37"/>
          <p:cNvCxnSpPr/>
          <p:nvPr/>
        </p:nvCxnSpPr>
        <p:spPr>
          <a:xfrm>
            <a:off x="26335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Łącznik prosty 38"/>
          <p:cNvCxnSpPr/>
          <p:nvPr/>
        </p:nvCxnSpPr>
        <p:spPr>
          <a:xfrm>
            <a:off x="206869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Łącznik prosty 39"/>
          <p:cNvCxnSpPr/>
          <p:nvPr/>
        </p:nvCxnSpPr>
        <p:spPr>
          <a:xfrm>
            <a:off x="387404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Łącznik prosty 40"/>
          <p:cNvCxnSpPr/>
          <p:nvPr/>
        </p:nvCxnSpPr>
        <p:spPr>
          <a:xfrm>
            <a:off x="567938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Łącznik prosty 41"/>
          <p:cNvCxnSpPr/>
          <p:nvPr/>
        </p:nvCxnSpPr>
        <p:spPr>
          <a:xfrm>
            <a:off x="748473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Łącznik prosty 42"/>
          <p:cNvCxnSpPr/>
          <p:nvPr/>
        </p:nvCxnSpPr>
        <p:spPr>
          <a:xfrm>
            <a:off x="929007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Łącznik prosty 43"/>
          <p:cNvCxnSpPr/>
          <p:nvPr/>
        </p:nvCxnSpPr>
        <p:spPr>
          <a:xfrm>
            <a:off x="1109542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Line 6"/>
          <p:cNvSpPr>
            <a:spLocks noChangeShapeType="1"/>
          </p:cNvSpPr>
          <p:nvPr/>
        </p:nvSpPr>
        <p:spPr bwMode="auto">
          <a:xfrm>
            <a:off x="270902" y="5494063"/>
            <a:ext cx="11377264"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46" name="Text Box 4"/>
          <p:cNvSpPr txBox="1">
            <a:spLocks noChangeArrowheads="1"/>
          </p:cNvSpPr>
          <p:nvPr/>
        </p:nvSpPr>
        <p:spPr bwMode="auto">
          <a:xfrm>
            <a:off x="5465630"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1960</a:t>
            </a:r>
          </a:p>
        </p:txBody>
      </p:sp>
      <p:sp>
        <p:nvSpPr>
          <p:cNvPr id="47" name="Text Box 4"/>
          <p:cNvSpPr txBox="1">
            <a:spLocks noChangeArrowheads="1"/>
          </p:cNvSpPr>
          <p:nvPr/>
        </p:nvSpPr>
        <p:spPr bwMode="auto">
          <a:xfrm>
            <a:off x="9076318"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2000</a:t>
            </a:r>
          </a:p>
        </p:txBody>
      </p:sp>
      <p:sp>
        <p:nvSpPr>
          <p:cNvPr id="48" name="Text Box 4"/>
          <p:cNvSpPr txBox="1">
            <a:spLocks noChangeArrowheads="1"/>
          </p:cNvSpPr>
          <p:nvPr/>
        </p:nvSpPr>
        <p:spPr bwMode="auto">
          <a:xfrm>
            <a:off x="3660286"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1940</a:t>
            </a:r>
          </a:p>
        </p:txBody>
      </p:sp>
      <p:sp>
        <p:nvSpPr>
          <p:cNvPr id="50" name="Text Box 4"/>
          <p:cNvSpPr txBox="1">
            <a:spLocks noChangeArrowheads="1"/>
          </p:cNvSpPr>
          <p:nvPr/>
        </p:nvSpPr>
        <p:spPr bwMode="auto">
          <a:xfrm>
            <a:off x="1854942"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1920</a:t>
            </a:r>
          </a:p>
        </p:txBody>
      </p:sp>
      <p:sp>
        <p:nvSpPr>
          <p:cNvPr id="51" name="Text Box 4"/>
          <p:cNvSpPr txBox="1">
            <a:spLocks noChangeArrowheads="1"/>
          </p:cNvSpPr>
          <p:nvPr/>
        </p:nvSpPr>
        <p:spPr bwMode="auto">
          <a:xfrm>
            <a:off x="7270974"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1980</a:t>
            </a:r>
          </a:p>
        </p:txBody>
      </p:sp>
      <p:sp>
        <p:nvSpPr>
          <p:cNvPr id="53" name="Text Box 4"/>
          <p:cNvSpPr txBox="1">
            <a:spLocks noChangeArrowheads="1"/>
          </p:cNvSpPr>
          <p:nvPr/>
        </p:nvSpPr>
        <p:spPr bwMode="auto">
          <a:xfrm>
            <a:off x="10881662"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2020</a:t>
            </a:r>
          </a:p>
        </p:txBody>
      </p:sp>
      <p:sp>
        <p:nvSpPr>
          <p:cNvPr id="54" name="Text Box 4"/>
          <p:cNvSpPr txBox="1">
            <a:spLocks noChangeArrowheads="1"/>
          </p:cNvSpPr>
          <p:nvPr/>
        </p:nvSpPr>
        <p:spPr bwMode="auto">
          <a:xfrm>
            <a:off x="49598"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1900</a:t>
            </a:r>
          </a:p>
        </p:txBody>
      </p:sp>
      <p:sp>
        <p:nvSpPr>
          <p:cNvPr id="55" name="Line 6"/>
          <p:cNvSpPr>
            <a:spLocks noChangeShapeType="1"/>
          </p:cNvSpPr>
          <p:nvPr/>
        </p:nvSpPr>
        <p:spPr bwMode="auto">
          <a:xfrm>
            <a:off x="5929314" y="2132856"/>
            <a:ext cx="5718852" cy="0"/>
          </a:xfrm>
          <a:prstGeom prst="line">
            <a:avLst/>
          </a:prstGeom>
          <a:noFill/>
          <a:ln w="57150">
            <a:solidFill>
              <a:srgbClr val="AD8B00"/>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30" name="Line 5"/>
          <p:cNvSpPr>
            <a:spLocks noChangeShapeType="1"/>
          </p:cNvSpPr>
          <p:nvPr/>
        </p:nvSpPr>
        <p:spPr bwMode="auto">
          <a:xfrm>
            <a:off x="8048626" y="2132856"/>
            <a:ext cx="3599540" cy="0"/>
          </a:xfrm>
          <a:prstGeom prst="line">
            <a:avLst/>
          </a:prstGeom>
          <a:noFill/>
          <a:ln w="57150">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cxnSp>
        <p:nvCxnSpPr>
          <p:cNvPr id="3" name="Łącznik prosty 2"/>
          <p:cNvCxnSpPr/>
          <p:nvPr/>
        </p:nvCxnSpPr>
        <p:spPr>
          <a:xfrm flipH="1">
            <a:off x="1487488" y="5445224"/>
            <a:ext cx="511470" cy="0"/>
          </a:xfrm>
          <a:prstGeom prst="line">
            <a:avLst/>
          </a:prstGeom>
          <a:ln w="279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Łącznik prosty 32"/>
          <p:cNvCxnSpPr/>
          <p:nvPr/>
        </p:nvCxnSpPr>
        <p:spPr>
          <a:xfrm flipH="1">
            <a:off x="3784330" y="5445224"/>
            <a:ext cx="511470" cy="0"/>
          </a:xfrm>
          <a:prstGeom prst="line">
            <a:avLst/>
          </a:prstGeom>
          <a:ln w="279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34" name="Line 6"/>
          <p:cNvSpPr>
            <a:spLocks noChangeShapeType="1"/>
          </p:cNvSpPr>
          <p:nvPr/>
        </p:nvSpPr>
        <p:spPr bwMode="auto">
          <a:xfrm>
            <a:off x="1984122" y="3907000"/>
            <a:ext cx="0" cy="7778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35" name="Line 8"/>
          <p:cNvSpPr>
            <a:spLocks noChangeShapeType="1"/>
          </p:cNvSpPr>
          <p:nvPr/>
        </p:nvSpPr>
        <p:spPr bwMode="auto">
          <a:xfrm>
            <a:off x="1984122" y="4216562"/>
            <a:ext cx="1800208"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36" name="Line 9"/>
          <p:cNvSpPr>
            <a:spLocks noChangeShapeType="1"/>
          </p:cNvSpPr>
          <p:nvPr/>
        </p:nvSpPr>
        <p:spPr bwMode="auto">
          <a:xfrm>
            <a:off x="3784330" y="3907000"/>
            <a:ext cx="0" cy="7778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37" name="Line 10"/>
          <p:cNvSpPr>
            <a:spLocks noChangeShapeType="1"/>
          </p:cNvSpPr>
          <p:nvPr/>
        </p:nvSpPr>
        <p:spPr bwMode="auto">
          <a:xfrm>
            <a:off x="4295800" y="4216562"/>
            <a:ext cx="4176464"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49" name="Text Box 44"/>
          <p:cNvSpPr txBox="1">
            <a:spLocks noChangeArrowheads="1"/>
          </p:cNvSpPr>
          <p:nvPr/>
        </p:nvSpPr>
        <p:spPr bwMode="auto">
          <a:xfrm>
            <a:off x="2041274" y="3933056"/>
            <a:ext cx="1731946"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XX lecie między</a:t>
            </a:r>
            <a:endParaRPr kumimoji="0" lang="pl-PL" altLang="pl-PL" sz="1200" dirty="0"/>
          </a:p>
        </p:txBody>
      </p:sp>
      <p:sp>
        <p:nvSpPr>
          <p:cNvPr id="52" name="Text Box 44"/>
          <p:cNvSpPr txBox="1">
            <a:spLocks noChangeArrowheads="1"/>
          </p:cNvSpPr>
          <p:nvPr/>
        </p:nvSpPr>
        <p:spPr bwMode="auto">
          <a:xfrm>
            <a:off x="5951984" y="3933316"/>
            <a:ext cx="1584176"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Zależność od ZSRR</a:t>
            </a:r>
            <a:endParaRPr kumimoji="0" lang="pl-PL" altLang="pl-PL" sz="1200" dirty="0"/>
          </a:p>
        </p:txBody>
      </p:sp>
      <p:sp>
        <p:nvSpPr>
          <p:cNvPr id="56" name="Line 9"/>
          <p:cNvSpPr>
            <a:spLocks noChangeShapeType="1"/>
          </p:cNvSpPr>
          <p:nvPr/>
        </p:nvSpPr>
        <p:spPr bwMode="auto">
          <a:xfrm>
            <a:off x="8472264" y="3868900"/>
            <a:ext cx="0" cy="7778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57" name="Line 9"/>
          <p:cNvSpPr>
            <a:spLocks noChangeShapeType="1"/>
          </p:cNvSpPr>
          <p:nvPr/>
        </p:nvSpPr>
        <p:spPr bwMode="auto">
          <a:xfrm>
            <a:off x="4295800" y="3907000"/>
            <a:ext cx="0" cy="7778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58" name="Line 10"/>
          <p:cNvSpPr>
            <a:spLocks noChangeShapeType="1"/>
          </p:cNvSpPr>
          <p:nvPr/>
        </p:nvSpPr>
        <p:spPr bwMode="auto">
          <a:xfrm>
            <a:off x="8510588" y="4216562"/>
            <a:ext cx="3137578"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 name="Text Box 44"/>
          <p:cNvSpPr txBox="1">
            <a:spLocks noChangeArrowheads="1"/>
          </p:cNvSpPr>
          <p:nvPr/>
        </p:nvSpPr>
        <p:spPr bwMode="auto">
          <a:xfrm>
            <a:off x="9275961" y="3933056"/>
            <a:ext cx="852487"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III RP</a:t>
            </a:r>
          </a:p>
        </p:txBody>
      </p:sp>
      <p:sp>
        <p:nvSpPr>
          <p:cNvPr id="63" name="Line 6"/>
          <p:cNvSpPr>
            <a:spLocks noChangeShapeType="1"/>
          </p:cNvSpPr>
          <p:nvPr/>
        </p:nvSpPr>
        <p:spPr bwMode="auto">
          <a:xfrm>
            <a:off x="3617508" y="2708920"/>
            <a:ext cx="4893080" cy="0"/>
          </a:xfrm>
          <a:prstGeom prst="line">
            <a:avLst/>
          </a:prstGeom>
          <a:noFill/>
          <a:ln w="57150">
            <a:solidFill>
              <a:schemeClr val="accent6">
                <a:lumMod val="75000"/>
              </a:schemeClr>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64" name="Line 6"/>
          <p:cNvSpPr>
            <a:spLocks noChangeShapeType="1"/>
          </p:cNvSpPr>
          <p:nvPr/>
        </p:nvSpPr>
        <p:spPr bwMode="auto">
          <a:xfrm>
            <a:off x="3863752" y="2861320"/>
            <a:ext cx="3888432" cy="0"/>
          </a:xfrm>
          <a:prstGeom prst="line">
            <a:avLst/>
          </a:prstGeom>
          <a:noFill/>
          <a:ln w="57150">
            <a:solidFill>
              <a:schemeClr val="accent6">
                <a:lumMod val="75000"/>
              </a:schemeClr>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65" name="Line 6"/>
          <p:cNvSpPr>
            <a:spLocks noChangeShapeType="1"/>
          </p:cNvSpPr>
          <p:nvPr/>
        </p:nvSpPr>
        <p:spPr bwMode="auto">
          <a:xfrm>
            <a:off x="551383" y="3356992"/>
            <a:ext cx="7827441" cy="0"/>
          </a:xfrm>
          <a:prstGeom prst="line">
            <a:avLst/>
          </a:prstGeom>
          <a:noFill/>
          <a:ln w="57150">
            <a:solidFill>
              <a:schemeClr val="accent6">
                <a:lumMod val="75000"/>
              </a:schemeClr>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66" name="Line 6"/>
          <p:cNvSpPr>
            <a:spLocks noChangeShapeType="1"/>
          </p:cNvSpPr>
          <p:nvPr/>
        </p:nvSpPr>
        <p:spPr bwMode="auto">
          <a:xfrm>
            <a:off x="1415480" y="4869160"/>
            <a:ext cx="7095108" cy="0"/>
          </a:xfrm>
          <a:prstGeom prst="line">
            <a:avLst/>
          </a:prstGeom>
          <a:noFill/>
          <a:ln w="57150">
            <a:solidFill>
              <a:srgbClr val="AD8B00"/>
            </a:solidFill>
            <a:round/>
            <a:headEnd type="diamond" w="med" len="med"/>
            <a:tailEnd type="diamond"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dirty="0"/>
          </a:p>
        </p:txBody>
      </p:sp>
      <p:sp>
        <p:nvSpPr>
          <p:cNvPr id="60" name="PoleTekstowe 59"/>
          <p:cNvSpPr txBox="1"/>
          <p:nvPr/>
        </p:nvSpPr>
        <p:spPr>
          <a:xfrm>
            <a:off x="5638530" y="1506457"/>
            <a:ext cx="531308" cy="584775"/>
          </a:xfrm>
          <a:prstGeom prst="rect">
            <a:avLst/>
          </a:prstGeom>
          <a:noFill/>
        </p:spPr>
        <p:txBody>
          <a:bodyPr wrap="square" rtlCol="0">
            <a:spAutoFit/>
          </a:bodyPr>
          <a:lstStyle/>
          <a:p>
            <a:r>
              <a:rPr lang="pl-PL" sz="3200" dirty="0"/>
              <a:t>✦</a:t>
            </a:r>
          </a:p>
        </p:txBody>
      </p:sp>
      <p:sp>
        <p:nvSpPr>
          <p:cNvPr id="61" name="PoleTekstowe 60"/>
          <p:cNvSpPr txBox="1"/>
          <p:nvPr/>
        </p:nvSpPr>
        <p:spPr>
          <a:xfrm>
            <a:off x="7691353" y="1548081"/>
            <a:ext cx="531308" cy="584775"/>
          </a:xfrm>
          <a:prstGeom prst="rect">
            <a:avLst/>
          </a:prstGeom>
          <a:noFill/>
        </p:spPr>
        <p:txBody>
          <a:bodyPr wrap="square" rtlCol="0">
            <a:spAutoFit/>
          </a:bodyPr>
          <a:lstStyle/>
          <a:p>
            <a:r>
              <a:rPr lang="pl-PL" sz="3200"/>
              <a:t>✧</a:t>
            </a:r>
            <a:endParaRPr lang="pl-PL" sz="3200" dirty="0"/>
          </a:p>
        </p:txBody>
      </p:sp>
      <p:pic>
        <p:nvPicPr>
          <p:cNvPr id="62" name="Obraz 6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44532" y="1630247"/>
            <a:ext cx="327732" cy="327732"/>
          </a:xfrm>
          <a:prstGeom prst="rect">
            <a:avLst/>
          </a:prstGeom>
        </p:spPr>
      </p:pic>
      <p:pic>
        <p:nvPicPr>
          <p:cNvPr id="67" name="Obraz 6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72264" y="1702644"/>
            <a:ext cx="342774" cy="342774"/>
          </a:xfrm>
          <a:prstGeom prst="rect">
            <a:avLst/>
          </a:prstGeom>
        </p:spPr>
      </p:pic>
      <p:cxnSp>
        <p:nvCxnSpPr>
          <p:cNvPr id="6" name="Łącznik zakrzywiony 5"/>
          <p:cNvCxnSpPr/>
          <p:nvPr/>
        </p:nvCxnSpPr>
        <p:spPr>
          <a:xfrm rot="5400000" flipH="1" flipV="1">
            <a:off x="5515191" y="2343636"/>
            <a:ext cx="537465" cy="290785"/>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Łącznik zakrzywiony 67"/>
          <p:cNvCxnSpPr/>
          <p:nvPr/>
        </p:nvCxnSpPr>
        <p:spPr>
          <a:xfrm rot="5400000" flipH="1" flipV="1">
            <a:off x="3161595" y="2870859"/>
            <a:ext cx="537465" cy="290785"/>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Prostokąt 1">
            <a:extLst>
              <a:ext uri="{FF2B5EF4-FFF2-40B4-BE49-F238E27FC236}">
                <a16:creationId xmlns:a16="http://schemas.microsoft.com/office/drawing/2014/main" id="{116D3F3A-A09C-E04D-BBB7-2F3C74AEC050}"/>
              </a:ext>
            </a:extLst>
          </p:cNvPr>
          <p:cNvSpPr/>
          <p:nvPr/>
        </p:nvSpPr>
        <p:spPr>
          <a:xfrm>
            <a:off x="3795441" y="4531567"/>
            <a:ext cx="2781018" cy="369332"/>
          </a:xfrm>
          <a:prstGeom prst="rect">
            <a:avLst/>
          </a:prstGeom>
        </p:spPr>
        <p:txBody>
          <a:bodyPr wrap="none">
            <a:spAutoFit/>
          </a:bodyPr>
          <a:lstStyle/>
          <a:p>
            <a:r>
              <a:rPr lang="pl-PL" dirty="0">
                <a:solidFill>
                  <a:schemeClr val="accent4">
                    <a:lumMod val="50000"/>
                  </a:schemeClr>
                </a:solidFill>
              </a:rPr>
              <a:t>To co nazywają XX wiekiem.</a:t>
            </a:r>
          </a:p>
        </p:txBody>
      </p:sp>
    </p:spTree>
    <p:extLst>
      <p:ext uri="{BB962C8B-B14F-4D97-AF65-F5344CB8AC3E}">
        <p14:creationId xmlns:p14="http://schemas.microsoft.com/office/powerpoint/2010/main" val="1206714684"/>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10" name="Line 3"/>
          <p:cNvSpPr>
            <a:spLocks noChangeShapeType="1"/>
          </p:cNvSpPr>
          <p:nvPr/>
        </p:nvSpPr>
        <p:spPr bwMode="auto">
          <a:xfrm>
            <a:off x="2843213" y="2065338"/>
            <a:ext cx="302895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11" name="Text Box 4"/>
          <p:cNvSpPr txBox="1">
            <a:spLocks noChangeArrowheads="1"/>
          </p:cNvSpPr>
          <p:nvPr/>
        </p:nvSpPr>
        <p:spPr bwMode="auto">
          <a:xfrm>
            <a:off x="4233863" y="1857376"/>
            <a:ext cx="131445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Czas Kościoła</a:t>
            </a:r>
          </a:p>
        </p:txBody>
      </p:sp>
      <p:sp>
        <p:nvSpPr>
          <p:cNvPr id="59412" name="Line 6"/>
          <p:cNvSpPr>
            <a:spLocks noChangeShapeType="1"/>
          </p:cNvSpPr>
          <p:nvPr/>
        </p:nvSpPr>
        <p:spPr bwMode="auto">
          <a:xfrm>
            <a:off x="5872163" y="1755776"/>
            <a:ext cx="0" cy="7778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59413" name="Line 8"/>
          <p:cNvSpPr>
            <a:spLocks noChangeShapeType="1"/>
          </p:cNvSpPr>
          <p:nvPr/>
        </p:nvSpPr>
        <p:spPr bwMode="auto">
          <a:xfrm>
            <a:off x="5872163" y="2065338"/>
            <a:ext cx="137160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14" name="Line 9"/>
          <p:cNvSpPr>
            <a:spLocks noChangeShapeType="1"/>
          </p:cNvSpPr>
          <p:nvPr/>
        </p:nvSpPr>
        <p:spPr bwMode="auto">
          <a:xfrm>
            <a:off x="7243763" y="1755776"/>
            <a:ext cx="0" cy="7778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59415" name="Line 10"/>
          <p:cNvSpPr>
            <a:spLocks noChangeShapeType="1"/>
          </p:cNvSpPr>
          <p:nvPr/>
        </p:nvSpPr>
        <p:spPr bwMode="auto">
          <a:xfrm>
            <a:off x="7254875" y="2065338"/>
            <a:ext cx="112395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16" name="Text Box 44"/>
          <p:cNvSpPr txBox="1">
            <a:spLocks noChangeArrowheads="1"/>
          </p:cNvSpPr>
          <p:nvPr/>
        </p:nvSpPr>
        <p:spPr bwMode="auto">
          <a:xfrm>
            <a:off x="5929314" y="1857376"/>
            <a:ext cx="103822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Czas końca</a:t>
            </a:r>
          </a:p>
        </p:txBody>
      </p:sp>
      <p:sp>
        <p:nvSpPr>
          <p:cNvPr id="59417" name="Text Box 44"/>
          <p:cNvSpPr txBox="1">
            <a:spLocks noChangeArrowheads="1"/>
          </p:cNvSpPr>
          <p:nvPr/>
        </p:nvSpPr>
        <p:spPr bwMode="auto">
          <a:xfrm>
            <a:off x="7335839" y="1857376"/>
            <a:ext cx="852487"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Królestwo</a:t>
            </a:r>
          </a:p>
        </p:txBody>
      </p:sp>
      <p:sp>
        <p:nvSpPr>
          <p:cNvPr id="59423" name="Line 9"/>
          <p:cNvSpPr>
            <a:spLocks noChangeShapeType="1"/>
          </p:cNvSpPr>
          <p:nvPr/>
        </p:nvSpPr>
        <p:spPr bwMode="auto">
          <a:xfrm>
            <a:off x="8378825" y="1717676"/>
            <a:ext cx="0" cy="7778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59424" name="Text Box 44"/>
          <p:cNvSpPr txBox="1">
            <a:spLocks noChangeArrowheads="1"/>
          </p:cNvSpPr>
          <p:nvPr/>
        </p:nvSpPr>
        <p:spPr bwMode="auto">
          <a:xfrm>
            <a:off x="8378826" y="1862138"/>
            <a:ext cx="1065213"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Nowe rzeczy</a:t>
            </a:r>
          </a:p>
        </p:txBody>
      </p:sp>
      <p:sp>
        <p:nvSpPr>
          <p:cNvPr id="59427" name="Line 10"/>
          <p:cNvSpPr>
            <a:spLocks noChangeShapeType="1"/>
          </p:cNvSpPr>
          <p:nvPr/>
        </p:nvSpPr>
        <p:spPr bwMode="auto">
          <a:xfrm>
            <a:off x="8378825" y="2065338"/>
            <a:ext cx="112395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4" name="Tytuł 3"/>
          <p:cNvSpPr>
            <a:spLocks noGrp="1"/>
          </p:cNvSpPr>
          <p:nvPr>
            <p:ph type="title"/>
          </p:nvPr>
        </p:nvSpPr>
        <p:spPr/>
        <p:txBody>
          <a:bodyPr/>
          <a:lstStyle/>
          <a:p>
            <a:r>
              <a:rPr lang="pl-PL" dirty="0"/>
              <a:t>Moje do dziś przeżyte życie</a:t>
            </a:r>
          </a:p>
        </p:txBody>
      </p:sp>
      <p:cxnSp>
        <p:nvCxnSpPr>
          <p:cNvPr id="38" name="Łącznik prosty 37"/>
          <p:cNvCxnSpPr/>
          <p:nvPr/>
        </p:nvCxnSpPr>
        <p:spPr>
          <a:xfrm>
            <a:off x="26335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Łącznik prosty 38"/>
          <p:cNvCxnSpPr/>
          <p:nvPr/>
        </p:nvCxnSpPr>
        <p:spPr>
          <a:xfrm>
            <a:off x="206869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Łącznik prosty 39"/>
          <p:cNvCxnSpPr/>
          <p:nvPr/>
        </p:nvCxnSpPr>
        <p:spPr>
          <a:xfrm>
            <a:off x="387404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Łącznik prosty 40"/>
          <p:cNvCxnSpPr/>
          <p:nvPr/>
        </p:nvCxnSpPr>
        <p:spPr>
          <a:xfrm>
            <a:off x="567938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Łącznik prosty 41"/>
          <p:cNvCxnSpPr/>
          <p:nvPr/>
        </p:nvCxnSpPr>
        <p:spPr>
          <a:xfrm>
            <a:off x="748473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Łącznik prosty 42"/>
          <p:cNvCxnSpPr/>
          <p:nvPr/>
        </p:nvCxnSpPr>
        <p:spPr>
          <a:xfrm>
            <a:off x="929007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Łącznik prosty 43"/>
          <p:cNvCxnSpPr/>
          <p:nvPr/>
        </p:nvCxnSpPr>
        <p:spPr>
          <a:xfrm>
            <a:off x="1109542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Line 6"/>
          <p:cNvSpPr>
            <a:spLocks noChangeShapeType="1"/>
          </p:cNvSpPr>
          <p:nvPr/>
        </p:nvSpPr>
        <p:spPr bwMode="auto">
          <a:xfrm>
            <a:off x="270902" y="5494063"/>
            <a:ext cx="11377264"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46" name="Text Box 4"/>
          <p:cNvSpPr txBox="1">
            <a:spLocks noChangeArrowheads="1"/>
          </p:cNvSpPr>
          <p:nvPr/>
        </p:nvSpPr>
        <p:spPr bwMode="auto">
          <a:xfrm>
            <a:off x="5465631"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1990</a:t>
            </a:r>
          </a:p>
        </p:txBody>
      </p:sp>
      <p:sp>
        <p:nvSpPr>
          <p:cNvPr id="47" name="Text Box 4"/>
          <p:cNvSpPr txBox="1">
            <a:spLocks noChangeArrowheads="1"/>
          </p:cNvSpPr>
          <p:nvPr/>
        </p:nvSpPr>
        <p:spPr bwMode="auto">
          <a:xfrm>
            <a:off x="9076320"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2010</a:t>
            </a:r>
          </a:p>
        </p:txBody>
      </p:sp>
      <p:sp>
        <p:nvSpPr>
          <p:cNvPr id="48" name="Text Box 4"/>
          <p:cNvSpPr txBox="1">
            <a:spLocks noChangeArrowheads="1"/>
          </p:cNvSpPr>
          <p:nvPr/>
        </p:nvSpPr>
        <p:spPr bwMode="auto">
          <a:xfrm>
            <a:off x="3660289"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1980</a:t>
            </a:r>
          </a:p>
        </p:txBody>
      </p:sp>
      <p:sp>
        <p:nvSpPr>
          <p:cNvPr id="50" name="Text Box 4"/>
          <p:cNvSpPr txBox="1">
            <a:spLocks noChangeArrowheads="1"/>
          </p:cNvSpPr>
          <p:nvPr/>
        </p:nvSpPr>
        <p:spPr bwMode="auto">
          <a:xfrm>
            <a:off x="1854944"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1970</a:t>
            </a:r>
          </a:p>
        </p:txBody>
      </p:sp>
      <p:sp>
        <p:nvSpPr>
          <p:cNvPr id="51" name="Text Box 4"/>
          <p:cNvSpPr txBox="1">
            <a:spLocks noChangeArrowheads="1"/>
          </p:cNvSpPr>
          <p:nvPr/>
        </p:nvSpPr>
        <p:spPr bwMode="auto">
          <a:xfrm>
            <a:off x="7270975"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2000</a:t>
            </a:r>
          </a:p>
        </p:txBody>
      </p:sp>
      <p:sp>
        <p:nvSpPr>
          <p:cNvPr id="53" name="Text Box 4"/>
          <p:cNvSpPr txBox="1">
            <a:spLocks noChangeArrowheads="1"/>
          </p:cNvSpPr>
          <p:nvPr/>
        </p:nvSpPr>
        <p:spPr bwMode="auto">
          <a:xfrm>
            <a:off x="10881662"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2020</a:t>
            </a:r>
          </a:p>
        </p:txBody>
      </p:sp>
      <p:sp>
        <p:nvSpPr>
          <p:cNvPr id="54" name="Text Box 4"/>
          <p:cNvSpPr txBox="1">
            <a:spLocks noChangeArrowheads="1"/>
          </p:cNvSpPr>
          <p:nvPr/>
        </p:nvSpPr>
        <p:spPr bwMode="auto">
          <a:xfrm>
            <a:off x="49599"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1960</a:t>
            </a:r>
          </a:p>
        </p:txBody>
      </p:sp>
      <p:sp>
        <p:nvSpPr>
          <p:cNvPr id="55" name="Line 6"/>
          <p:cNvSpPr>
            <a:spLocks noChangeShapeType="1"/>
          </p:cNvSpPr>
          <p:nvPr/>
        </p:nvSpPr>
        <p:spPr bwMode="auto">
          <a:xfrm>
            <a:off x="838200" y="4725144"/>
            <a:ext cx="10809966" cy="0"/>
          </a:xfrm>
          <a:prstGeom prst="line">
            <a:avLst/>
          </a:prstGeom>
          <a:noFill/>
          <a:ln w="57150">
            <a:solidFill>
              <a:srgbClr val="AD8B00"/>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62" name="Line 5"/>
          <p:cNvSpPr>
            <a:spLocks noChangeShapeType="1"/>
          </p:cNvSpPr>
          <p:nvPr/>
        </p:nvSpPr>
        <p:spPr bwMode="auto">
          <a:xfrm>
            <a:off x="4511824" y="4725144"/>
            <a:ext cx="7136342" cy="0"/>
          </a:xfrm>
          <a:prstGeom prst="line">
            <a:avLst/>
          </a:prstGeom>
          <a:noFill/>
          <a:ln w="57150">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2" name="PoleTekstowe 1"/>
          <p:cNvSpPr txBox="1"/>
          <p:nvPr/>
        </p:nvSpPr>
        <p:spPr>
          <a:xfrm>
            <a:off x="802278" y="2604617"/>
            <a:ext cx="6143527" cy="707886"/>
          </a:xfrm>
          <a:prstGeom prst="rect">
            <a:avLst/>
          </a:prstGeom>
          <a:noFill/>
        </p:spPr>
        <p:txBody>
          <a:bodyPr wrap="square" rtlCol="0">
            <a:spAutoFit/>
          </a:bodyPr>
          <a:lstStyle/>
          <a:p>
            <a:r>
              <a:rPr lang="pl-PL" sz="4000" dirty="0"/>
              <a:t>⭐︎☆★✦✧✝︎♰☼✶</a:t>
            </a:r>
          </a:p>
        </p:txBody>
      </p:sp>
      <p:sp>
        <p:nvSpPr>
          <p:cNvPr id="67" name="PoleTekstowe 66"/>
          <p:cNvSpPr txBox="1"/>
          <p:nvPr/>
        </p:nvSpPr>
        <p:spPr>
          <a:xfrm>
            <a:off x="551384" y="3987790"/>
            <a:ext cx="743596" cy="707886"/>
          </a:xfrm>
          <a:prstGeom prst="rect">
            <a:avLst/>
          </a:prstGeom>
          <a:noFill/>
        </p:spPr>
        <p:txBody>
          <a:bodyPr wrap="square" rtlCol="0">
            <a:spAutoFit/>
          </a:bodyPr>
          <a:lstStyle/>
          <a:p>
            <a:r>
              <a:rPr lang="pl-PL" sz="4000" dirty="0"/>
              <a:t>✦</a:t>
            </a:r>
          </a:p>
        </p:txBody>
      </p:sp>
      <p:sp>
        <p:nvSpPr>
          <p:cNvPr id="72" name="PoleTekstowe 71"/>
          <p:cNvSpPr txBox="1"/>
          <p:nvPr/>
        </p:nvSpPr>
        <p:spPr>
          <a:xfrm>
            <a:off x="4197872" y="4025062"/>
            <a:ext cx="743596" cy="707886"/>
          </a:xfrm>
          <a:prstGeom prst="rect">
            <a:avLst/>
          </a:prstGeom>
          <a:noFill/>
        </p:spPr>
        <p:txBody>
          <a:bodyPr wrap="square" rtlCol="0">
            <a:spAutoFit/>
          </a:bodyPr>
          <a:lstStyle/>
          <a:p>
            <a:r>
              <a:rPr lang="pl-PL" sz="4000"/>
              <a:t>✧</a:t>
            </a:r>
            <a:endParaRPr lang="pl-PL" sz="4000" dirty="0"/>
          </a:p>
        </p:txBody>
      </p:sp>
      <p:pic>
        <p:nvPicPr>
          <p:cNvPr id="6" name="Obraz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5662" y="4005064"/>
            <a:ext cx="506242" cy="506242"/>
          </a:xfrm>
          <a:prstGeom prst="rect">
            <a:avLst/>
          </a:prstGeom>
        </p:spPr>
      </p:pic>
      <p:pic>
        <p:nvPicPr>
          <p:cNvPr id="7" name="Obraz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530" y="4077072"/>
            <a:ext cx="529478" cy="529478"/>
          </a:xfrm>
          <a:prstGeom prst="rect">
            <a:avLst/>
          </a:prstGeom>
        </p:spPr>
      </p:pic>
      <p:sp>
        <p:nvSpPr>
          <p:cNvPr id="73" name="PoleTekstowe 72"/>
          <p:cNvSpPr txBox="1"/>
          <p:nvPr/>
        </p:nvSpPr>
        <p:spPr>
          <a:xfrm>
            <a:off x="10736085" y="4033041"/>
            <a:ext cx="760515" cy="707886"/>
          </a:xfrm>
          <a:prstGeom prst="rect">
            <a:avLst/>
          </a:prstGeom>
          <a:noFill/>
        </p:spPr>
        <p:txBody>
          <a:bodyPr wrap="square" rtlCol="0">
            <a:spAutoFit/>
          </a:bodyPr>
          <a:lstStyle/>
          <a:p>
            <a:r>
              <a:rPr lang="pl-PL" sz="4000"/>
              <a:t>⭐︎</a:t>
            </a:r>
            <a:endParaRPr lang="pl-PL" sz="4000" dirty="0"/>
          </a:p>
        </p:txBody>
      </p:sp>
    </p:spTree>
    <p:extLst>
      <p:ext uri="{BB962C8B-B14F-4D97-AF65-F5344CB8AC3E}">
        <p14:creationId xmlns:p14="http://schemas.microsoft.com/office/powerpoint/2010/main" val="1673571205"/>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AutoShape 2"/>
          <p:cNvSpPr>
            <a:spLocks noChangeArrowheads="1"/>
          </p:cNvSpPr>
          <p:nvPr/>
        </p:nvSpPr>
        <p:spPr bwMode="auto">
          <a:xfrm>
            <a:off x="2314575" y="3360739"/>
            <a:ext cx="6153150" cy="676275"/>
          </a:xfrm>
          <a:prstGeom prst="roundRect">
            <a:avLst>
              <a:gd name="adj" fmla="val 16667"/>
            </a:avLst>
          </a:prstGeom>
          <a:solidFill>
            <a:srgbClr val="FFF4C7"/>
          </a:solidFill>
          <a:ln>
            <a:solidFill>
              <a:srgbClr val="AD8B00"/>
            </a:solidFill>
          </a:ln>
          <a:effectLst/>
        </p:spPr>
        <p:txBody>
          <a:bodyPr wrap="none" anchor="ctr"/>
          <a:lstStyle/>
          <a:p>
            <a:pPr eaLnBrk="0" fontAlgn="base" hangingPunct="0">
              <a:lnSpc>
                <a:spcPct val="90000"/>
              </a:lnSpc>
              <a:spcBef>
                <a:spcPct val="50000"/>
              </a:spcBef>
              <a:spcAft>
                <a:spcPct val="0"/>
              </a:spcAft>
            </a:pPr>
            <a:endParaRPr kumimoji="1" lang="pl-PL" altLang="pl-PL" i="1">
              <a:solidFill>
                <a:srgbClr val="4C3A00"/>
              </a:solidFill>
              <a:latin typeface="Arial" panose="020B0604020202020204" pitchFamily="34" charset="0"/>
              <a:cs typeface="Arial" panose="020B0604020202020204" pitchFamily="34" charset="0"/>
            </a:endParaRPr>
          </a:p>
        </p:txBody>
      </p:sp>
      <p:sp>
        <p:nvSpPr>
          <p:cNvPr id="122" name="AutoShape 2"/>
          <p:cNvSpPr>
            <a:spLocks noChangeArrowheads="1"/>
          </p:cNvSpPr>
          <p:nvPr/>
        </p:nvSpPr>
        <p:spPr bwMode="auto">
          <a:xfrm>
            <a:off x="7056439" y="3146425"/>
            <a:ext cx="1520825" cy="687388"/>
          </a:xfrm>
          <a:prstGeom prst="roundRect">
            <a:avLst>
              <a:gd name="adj" fmla="val 16667"/>
            </a:avLst>
          </a:prstGeom>
          <a:solidFill>
            <a:srgbClr val="DDF2FF"/>
          </a:solidFill>
          <a:ln>
            <a:solidFill>
              <a:srgbClr val="0070C0"/>
            </a:solidFill>
          </a:ln>
          <a:extLst/>
        </p:spPr>
        <p:txBody>
          <a:bodyPr wrap="none"/>
          <a:lstStyle/>
          <a:p>
            <a:pPr algn="ctr">
              <a:spcBef>
                <a:spcPct val="50000"/>
              </a:spcBef>
            </a:pPr>
            <a:r>
              <a:rPr lang="pl-PL" altLang="pl-PL" sz="1100" i="1" dirty="0">
                <a:solidFill>
                  <a:schemeClr val="accent1">
                    <a:lumMod val="50000"/>
                  </a:schemeClr>
                </a:solidFill>
                <a:latin typeface="Arial" panose="020B0604020202020204" pitchFamily="34" charset="0"/>
                <a:cs typeface="Arial" panose="020B0604020202020204" pitchFamily="34" charset="0"/>
              </a:rPr>
              <a:t>Królestwo Mesjasza</a:t>
            </a:r>
          </a:p>
        </p:txBody>
      </p:sp>
      <p:sp>
        <p:nvSpPr>
          <p:cNvPr id="59395" name="Tytuł 3"/>
          <p:cNvSpPr>
            <a:spLocks noGrp="1"/>
          </p:cNvSpPr>
          <p:nvPr>
            <p:ph type="title"/>
          </p:nvPr>
        </p:nvSpPr>
        <p:spPr>
          <a:xfrm rot="21197107">
            <a:off x="135236" y="365591"/>
            <a:ext cx="8189200" cy="946315"/>
          </a:xfrm>
        </p:spPr>
        <p:txBody>
          <a:bodyPr>
            <a:normAutofit/>
          </a:bodyPr>
          <a:lstStyle/>
          <a:p>
            <a:r>
              <a:rPr lang="pl-PL" altLang="pl-PL" b="1" dirty="0">
                <a:solidFill>
                  <a:srgbClr val="FF0000"/>
                </a:solidFill>
              </a:rPr>
              <a:t>Wszystkie obiekty do zachowania !</a:t>
            </a:r>
          </a:p>
        </p:txBody>
      </p:sp>
      <p:sp>
        <p:nvSpPr>
          <p:cNvPr id="52" name="Line 6"/>
          <p:cNvSpPr>
            <a:spLocks noChangeShapeType="1"/>
          </p:cNvSpPr>
          <p:nvPr/>
        </p:nvSpPr>
        <p:spPr bwMode="auto">
          <a:xfrm>
            <a:off x="3632200" y="3908425"/>
            <a:ext cx="1771650" cy="0"/>
          </a:xfrm>
          <a:prstGeom prst="line">
            <a:avLst/>
          </a:prstGeom>
          <a:noFill/>
          <a:ln w="57150">
            <a:solidFill>
              <a:srgbClr val="AD8B00"/>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59397" name="AutoShape 2"/>
          <p:cNvSpPr>
            <a:spLocks noChangeArrowheads="1"/>
          </p:cNvSpPr>
          <p:nvPr/>
        </p:nvSpPr>
        <p:spPr bwMode="auto">
          <a:xfrm>
            <a:off x="2940050" y="3146425"/>
            <a:ext cx="2757488" cy="685800"/>
          </a:xfrm>
          <a:prstGeom prst="roundRect">
            <a:avLst>
              <a:gd name="adj" fmla="val 16667"/>
            </a:avLst>
          </a:prstGeom>
          <a:solidFill>
            <a:srgbClr val="DDF2FF"/>
          </a:solidFill>
          <a:ln>
            <a:solidFill>
              <a:srgbClr val="0070C0"/>
            </a:solidFill>
          </a:ln>
        </p:spPr>
        <p:txBody>
          <a:bodyPr wrap="none"/>
          <a:lstStyle/>
          <a:p>
            <a:pPr algn="ctr">
              <a:spcBef>
                <a:spcPct val="50000"/>
              </a:spcBef>
            </a:pPr>
            <a:r>
              <a:rPr lang="pl-PL" altLang="pl-PL" sz="1100" i="1" dirty="0">
                <a:solidFill>
                  <a:schemeClr val="accent1">
                    <a:lumMod val="50000"/>
                  </a:schemeClr>
                </a:solidFill>
                <a:latin typeface="Arial" panose="020B0604020202020204" pitchFamily="34" charset="0"/>
                <a:cs typeface="Arial" panose="020B0604020202020204" pitchFamily="34" charset="0"/>
              </a:rPr>
              <a:t>Kościół </a:t>
            </a:r>
            <a:r>
              <a:rPr lang="mr-IN" altLang="pl-PL" sz="1100" i="1" dirty="0">
                <a:solidFill>
                  <a:schemeClr val="accent1">
                    <a:lumMod val="50000"/>
                  </a:schemeClr>
                </a:solidFill>
                <a:latin typeface="Arial" panose="020B0604020202020204" pitchFamily="34" charset="0"/>
                <a:cs typeface="Arial" panose="020B0604020202020204" pitchFamily="34" charset="0"/>
              </a:rPr>
              <a:t>–</a:t>
            </a:r>
            <a:r>
              <a:rPr lang="pl-PL" altLang="pl-PL" sz="1100" i="1" dirty="0">
                <a:solidFill>
                  <a:schemeClr val="accent1">
                    <a:lumMod val="50000"/>
                  </a:schemeClr>
                </a:solidFill>
                <a:latin typeface="Arial" panose="020B0604020202020204" pitchFamily="34" charset="0"/>
                <a:cs typeface="Arial" panose="020B0604020202020204" pitchFamily="34" charset="0"/>
              </a:rPr>
              <a:t> Ciało Mesjasza</a:t>
            </a:r>
          </a:p>
        </p:txBody>
      </p:sp>
      <p:sp>
        <p:nvSpPr>
          <p:cNvPr id="59398" name="Line 4"/>
          <p:cNvSpPr>
            <a:spLocks noChangeShapeType="1"/>
          </p:cNvSpPr>
          <p:nvPr/>
        </p:nvSpPr>
        <p:spPr bwMode="auto">
          <a:xfrm>
            <a:off x="3797301" y="2503488"/>
            <a:ext cx="1903413" cy="0"/>
          </a:xfrm>
          <a:prstGeom prst="line">
            <a:avLst/>
          </a:prstGeom>
          <a:noFill/>
          <a:ln w="5715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399" name="Line 5"/>
          <p:cNvSpPr>
            <a:spLocks noChangeShapeType="1"/>
          </p:cNvSpPr>
          <p:nvPr/>
        </p:nvSpPr>
        <p:spPr bwMode="auto">
          <a:xfrm>
            <a:off x="4419600" y="3711575"/>
            <a:ext cx="571500" cy="0"/>
          </a:xfrm>
          <a:prstGeom prst="line">
            <a:avLst/>
          </a:prstGeom>
          <a:noFill/>
          <a:ln w="57150">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00" name="Line 7"/>
          <p:cNvSpPr>
            <a:spLocks noChangeShapeType="1"/>
          </p:cNvSpPr>
          <p:nvPr/>
        </p:nvSpPr>
        <p:spPr bwMode="auto">
          <a:xfrm>
            <a:off x="5773739" y="2389188"/>
            <a:ext cx="1355725" cy="0"/>
          </a:xfrm>
          <a:prstGeom prst="line">
            <a:avLst/>
          </a:prstGeom>
          <a:noFill/>
          <a:ln w="57150">
            <a:solidFill>
              <a:srgbClr val="0066FF"/>
            </a:solidFill>
            <a:round/>
            <a:headEnd type="none" w="med" len="med"/>
            <a:tailEnd type="none" w="med" len="med"/>
          </a:ln>
          <a:extLst>
            <a:ext uri="{909E8E84-426E-40DD-AFC4-6F175D3DCCD1}">
              <a14:hiddenFill xmlns:a14="http://schemas.microsoft.com/office/drawing/2010/main">
                <a:noFill/>
              </a14:hiddenFill>
            </a:ext>
          </a:extLst>
        </p:spPr>
        <p:txBody>
          <a:bodyPr wrap="none"/>
          <a:lstStyle/>
          <a:p>
            <a:endParaRPr lang="pl-PL"/>
          </a:p>
        </p:txBody>
      </p:sp>
      <p:sp>
        <p:nvSpPr>
          <p:cNvPr id="59401" name="Freeform 8"/>
          <p:cNvSpPr>
            <a:spLocks/>
          </p:cNvSpPr>
          <p:nvPr/>
        </p:nvSpPr>
        <p:spPr bwMode="auto">
          <a:xfrm>
            <a:off x="5700714" y="2503489"/>
            <a:ext cx="257175" cy="581025"/>
          </a:xfrm>
          <a:custGeom>
            <a:avLst/>
            <a:gdLst>
              <a:gd name="T0" fmla="*/ 0 w 295"/>
              <a:gd name="T1" fmla="*/ 2147483646 h 672"/>
              <a:gd name="T2" fmla="*/ 2147483646 w 295"/>
              <a:gd name="T3" fmla="*/ 2147483646 h 672"/>
              <a:gd name="T4" fmla="*/ 2147483646 w 295"/>
              <a:gd name="T5" fmla="*/ 2147483646 h 672"/>
              <a:gd name="T6" fmla="*/ 2147483646 w 295"/>
              <a:gd name="T7" fmla="*/ 0 h 6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5" h="672">
                <a:moveTo>
                  <a:pt x="0" y="2"/>
                </a:moveTo>
                <a:lnTo>
                  <a:pt x="4" y="526"/>
                </a:lnTo>
                <a:cubicBezTo>
                  <a:pt x="64" y="672"/>
                  <a:pt x="229" y="672"/>
                  <a:pt x="294" y="526"/>
                </a:cubicBezTo>
                <a:lnTo>
                  <a:pt x="295" y="0"/>
                </a:lnTo>
              </a:path>
            </a:pathLst>
          </a:custGeom>
          <a:noFill/>
          <a:ln w="5715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02" name="Line 14"/>
          <p:cNvSpPr>
            <a:spLocks noChangeShapeType="1"/>
          </p:cNvSpPr>
          <p:nvPr/>
        </p:nvSpPr>
        <p:spPr bwMode="auto">
          <a:xfrm rot="5400000" flipV="1">
            <a:off x="6456363" y="3036888"/>
            <a:ext cx="1082675" cy="0"/>
          </a:xfrm>
          <a:prstGeom prst="line">
            <a:avLst/>
          </a:prstGeom>
          <a:noFill/>
          <a:ln w="5715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03" name="Line 15"/>
          <p:cNvSpPr>
            <a:spLocks noChangeShapeType="1"/>
          </p:cNvSpPr>
          <p:nvPr/>
        </p:nvSpPr>
        <p:spPr bwMode="auto">
          <a:xfrm>
            <a:off x="6048376" y="2503488"/>
            <a:ext cx="949325" cy="0"/>
          </a:xfrm>
          <a:prstGeom prst="line">
            <a:avLst/>
          </a:prstGeom>
          <a:noFill/>
          <a:ln w="57150">
            <a:solidFill>
              <a:srgbClr val="FF3300"/>
            </a:solidFill>
            <a:round/>
            <a:headEnd type="none" w="med" len="med"/>
            <a:tailEnd type="none" w="med" len="med"/>
          </a:ln>
          <a:extLst>
            <a:ext uri="{909E8E84-426E-40DD-AFC4-6F175D3DCCD1}">
              <a14:hiddenFill xmlns:a14="http://schemas.microsoft.com/office/drawing/2010/main">
                <a:noFill/>
              </a14:hiddenFill>
            </a:ext>
          </a:extLst>
        </p:spPr>
        <p:txBody>
          <a:bodyPr wrap="none"/>
          <a:lstStyle/>
          <a:p>
            <a:endParaRPr lang="pl-PL"/>
          </a:p>
        </p:txBody>
      </p:sp>
      <p:sp>
        <p:nvSpPr>
          <p:cNvPr id="59404" name="Line 17"/>
          <p:cNvSpPr>
            <a:spLocks noChangeShapeType="1"/>
          </p:cNvSpPr>
          <p:nvPr/>
        </p:nvSpPr>
        <p:spPr bwMode="auto">
          <a:xfrm rot="5400000" flipV="1">
            <a:off x="6472238" y="3046413"/>
            <a:ext cx="1314450" cy="0"/>
          </a:xfrm>
          <a:prstGeom prst="line">
            <a:avLst/>
          </a:prstGeom>
          <a:noFill/>
          <a:ln w="57150">
            <a:solidFill>
              <a:srgbClr val="0066FF"/>
            </a:solidFill>
            <a:round/>
            <a:headEnd type="none" w="med" len="med"/>
            <a:tailEnd type="none" w="med" len="med"/>
          </a:ln>
          <a:extLst>
            <a:ext uri="{909E8E84-426E-40DD-AFC4-6F175D3DCCD1}">
              <a14:hiddenFill xmlns:a14="http://schemas.microsoft.com/office/drawing/2010/main">
                <a:noFill/>
              </a14:hiddenFill>
            </a:ext>
          </a:extLst>
        </p:spPr>
        <p:txBody>
          <a:bodyPr wrap="none"/>
          <a:lstStyle/>
          <a:p>
            <a:endParaRPr lang="pl-PL"/>
          </a:p>
        </p:txBody>
      </p:sp>
      <p:sp>
        <p:nvSpPr>
          <p:cNvPr id="59405" name="Line 22"/>
          <p:cNvSpPr>
            <a:spLocks noChangeShapeType="1"/>
          </p:cNvSpPr>
          <p:nvPr/>
        </p:nvSpPr>
        <p:spPr bwMode="auto">
          <a:xfrm>
            <a:off x="7015163" y="3589338"/>
            <a:ext cx="2070100" cy="0"/>
          </a:xfrm>
          <a:prstGeom prst="line">
            <a:avLst/>
          </a:prstGeom>
          <a:noFill/>
          <a:ln w="5715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06" name="Line 23"/>
          <p:cNvSpPr>
            <a:spLocks noChangeShapeType="1"/>
          </p:cNvSpPr>
          <p:nvPr/>
        </p:nvSpPr>
        <p:spPr bwMode="auto">
          <a:xfrm>
            <a:off x="7129463" y="3703638"/>
            <a:ext cx="1827212" cy="0"/>
          </a:xfrm>
          <a:prstGeom prst="line">
            <a:avLst/>
          </a:prstGeom>
          <a:noFill/>
          <a:ln w="57150">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07" name="Freeform 31"/>
          <p:cNvSpPr>
            <a:spLocks/>
          </p:cNvSpPr>
          <p:nvPr/>
        </p:nvSpPr>
        <p:spPr bwMode="auto">
          <a:xfrm flipV="1">
            <a:off x="5095876" y="3956050"/>
            <a:ext cx="703263" cy="209550"/>
          </a:xfrm>
          <a:custGeom>
            <a:avLst/>
            <a:gdLst>
              <a:gd name="T0" fmla="*/ 0 w 17983"/>
              <a:gd name="T1" fmla="*/ 0 h 92095"/>
              <a:gd name="T2" fmla="*/ 2147483646 w 17983"/>
              <a:gd name="T3" fmla="*/ 2460128 h 92095"/>
              <a:gd name="T4" fmla="*/ 0 60000 65536"/>
              <a:gd name="T5" fmla="*/ 0 60000 65536"/>
            </a:gdLst>
            <a:ahLst/>
            <a:cxnLst>
              <a:cxn ang="T4">
                <a:pos x="T0" y="T1"/>
              </a:cxn>
              <a:cxn ang="T5">
                <a:pos x="T2" y="T3"/>
              </a:cxn>
            </a:cxnLst>
            <a:rect l="0" t="0" r="r" b="b"/>
            <a:pathLst>
              <a:path w="17983" h="92095">
                <a:moveTo>
                  <a:pt x="0" y="0"/>
                </a:moveTo>
                <a:cubicBezTo>
                  <a:pt x="717" y="50375"/>
                  <a:pt x="18131" y="-17727"/>
                  <a:pt x="17983" y="92095"/>
                </a:cubicBezTo>
              </a:path>
            </a:pathLst>
          </a:custGeom>
          <a:noFill/>
          <a:ln w="28575">
            <a:solidFill>
              <a:srgbClr val="0066FF"/>
            </a:solidFill>
            <a:prstDash val="sysDash"/>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08" name="Line 10"/>
          <p:cNvSpPr>
            <a:spLocks noChangeShapeType="1"/>
          </p:cNvSpPr>
          <p:nvPr/>
        </p:nvSpPr>
        <p:spPr bwMode="auto">
          <a:xfrm rot="16200000" flipV="1">
            <a:off x="5483226" y="2757489"/>
            <a:ext cx="638175" cy="15875"/>
          </a:xfrm>
          <a:prstGeom prst="line">
            <a:avLst/>
          </a:prstGeom>
          <a:noFill/>
          <a:ln w="57150">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09" name="Line 10"/>
          <p:cNvSpPr>
            <a:spLocks noChangeShapeType="1"/>
          </p:cNvSpPr>
          <p:nvPr/>
        </p:nvSpPr>
        <p:spPr bwMode="auto">
          <a:xfrm rot="-5400000">
            <a:off x="5400676" y="3495676"/>
            <a:ext cx="822325" cy="0"/>
          </a:xfrm>
          <a:prstGeom prst="line">
            <a:avLst/>
          </a:prstGeom>
          <a:noFill/>
          <a:ln w="38100">
            <a:solidFill>
              <a:srgbClr val="0066FF"/>
            </a:solidFill>
            <a:prstDash val="sysDash"/>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10" name="Line 3"/>
          <p:cNvSpPr>
            <a:spLocks noChangeShapeType="1"/>
          </p:cNvSpPr>
          <p:nvPr/>
        </p:nvSpPr>
        <p:spPr bwMode="auto">
          <a:xfrm>
            <a:off x="2843213" y="2065338"/>
            <a:ext cx="302895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11" name="Text Box 4"/>
          <p:cNvSpPr txBox="1">
            <a:spLocks noChangeArrowheads="1"/>
          </p:cNvSpPr>
          <p:nvPr/>
        </p:nvSpPr>
        <p:spPr bwMode="auto">
          <a:xfrm>
            <a:off x="4233863" y="1857376"/>
            <a:ext cx="131445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Czas Kościoła</a:t>
            </a:r>
          </a:p>
        </p:txBody>
      </p:sp>
      <p:sp>
        <p:nvSpPr>
          <p:cNvPr id="59412" name="Line 6"/>
          <p:cNvSpPr>
            <a:spLocks noChangeShapeType="1"/>
          </p:cNvSpPr>
          <p:nvPr/>
        </p:nvSpPr>
        <p:spPr bwMode="auto">
          <a:xfrm>
            <a:off x="5872163" y="1755776"/>
            <a:ext cx="0" cy="7778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59413" name="Line 8"/>
          <p:cNvSpPr>
            <a:spLocks noChangeShapeType="1"/>
          </p:cNvSpPr>
          <p:nvPr/>
        </p:nvSpPr>
        <p:spPr bwMode="auto">
          <a:xfrm>
            <a:off x="5872163" y="2065338"/>
            <a:ext cx="137160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14" name="Line 9"/>
          <p:cNvSpPr>
            <a:spLocks noChangeShapeType="1"/>
          </p:cNvSpPr>
          <p:nvPr/>
        </p:nvSpPr>
        <p:spPr bwMode="auto">
          <a:xfrm>
            <a:off x="7243763" y="1755776"/>
            <a:ext cx="0" cy="7778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59415" name="Line 10"/>
          <p:cNvSpPr>
            <a:spLocks noChangeShapeType="1"/>
          </p:cNvSpPr>
          <p:nvPr/>
        </p:nvSpPr>
        <p:spPr bwMode="auto">
          <a:xfrm>
            <a:off x="7254875" y="2065338"/>
            <a:ext cx="112395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16" name="Text Box 44"/>
          <p:cNvSpPr txBox="1">
            <a:spLocks noChangeArrowheads="1"/>
          </p:cNvSpPr>
          <p:nvPr/>
        </p:nvSpPr>
        <p:spPr bwMode="auto">
          <a:xfrm>
            <a:off x="5929314" y="1857376"/>
            <a:ext cx="103822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Czas końca</a:t>
            </a:r>
          </a:p>
        </p:txBody>
      </p:sp>
      <p:sp>
        <p:nvSpPr>
          <p:cNvPr id="59417" name="Text Box 44"/>
          <p:cNvSpPr txBox="1">
            <a:spLocks noChangeArrowheads="1"/>
          </p:cNvSpPr>
          <p:nvPr/>
        </p:nvSpPr>
        <p:spPr bwMode="auto">
          <a:xfrm>
            <a:off x="7335839" y="1857376"/>
            <a:ext cx="852487"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Królestwo</a:t>
            </a:r>
          </a:p>
        </p:txBody>
      </p:sp>
      <p:sp>
        <p:nvSpPr>
          <p:cNvPr id="110" name="Freeform 31"/>
          <p:cNvSpPr>
            <a:spLocks/>
          </p:cNvSpPr>
          <p:nvPr/>
        </p:nvSpPr>
        <p:spPr bwMode="auto">
          <a:xfrm flipV="1">
            <a:off x="5562601" y="4110038"/>
            <a:ext cx="2595563" cy="234950"/>
          </a:xfrm>
          <a:custGeom>
            <a:avLst/>
            <a:gdLst>
              <a:gd name="T0" fmla="*/ 0 w 6"/>
              <a:gd name="T1" fmla="*/ 1080 h 1080"/>
              <a:gd name="T2" fmla="*/ 6 w 6"/>
              <a:gd name="T3" fmla="*/ 0 h 1080"/>
              <a:gd name="connsiteX0" fmla="*/ 0 w 17615"/>
              <a:gd name="connsiteY0" fmla="*/ 1107 h 1129"/>
              <a:gd name="connsiteX1" fmla="*/ 17615 w 17615"/>
              <a:gd name="connsiteY1" fmla="*/ 23 h 1129"/>
              <a:gd name="connsiteX0" fmla="*/ 0 w 15603"/>
              <a:gd name="connsiteY0" fmla="*/ 6287 h 39205"/>
              <a:gd name="connsiteX1" fmla="*/ 15603 w 15603"/>
              <a:gd name="connsiteY1" fmla="*/ 32919 h 39205"/>
              <a:gd name="connsiteX0" fmla="*/ 0 w 15603"/>
              <a:gd name="connsiteY0" fmla="*/ 17108 h 43740"/>
              <a:gd name="connsiteX1" fmla="*/ 15603 w 15603"/>
              <a:gd name="connsiteY1" fmla="*/ 43740 h 43740"/>
              <a:gd name="connsiteX0" fmla="*/ 0 w 15603"/>
              <a:gd name="connsiteY0" fmla="*/ 0 h 26632"/>
              <a:gd name="connsiteX1" fmla="*/ 15603 w 15603"/>
              <a:gd name="connsiteY1" fmla="*/ 26632 h 26632"/>
              <a:gd name="connsiteX0" fmla="*/ 0 w 17555"/>
              <a:gd name="connsiteY0" fmla="*/ 0 h 48929"/>
              <a:gd name="connsiteX1" fmla="*/ 17555 w 17555"/>
              <a:gd name="connsiteY1" fmla="*/ 48929 h 48929"/>
              <a:gd name="connsiteX0" fmla="*/ 0 w 17555"/>
              <a:gd name="connsiteY0" fmla="*/ 0 h 48929"/>
              <a:gd name="connsiteX1" fmla="*/ 17555 w 17555"/>
              <a:gd name="connsiteY1" fmla="*/ 48929 h 48929"/>
              <a:gd name="connsiteX0" fmla="*/ 0 w 17555"/>
              <a:gd name="connsiteY0" fmla="*/ 0 h 48929"/>
              <a:gd name="connsiteX1" fmla="*/ 17555 w 17555"/>
              <a:gd name="connsiteY1" fmla="*/ 48929 h 48929"/>
              <a:gd name="connsiteX0" fmla="*/ 0 w 17555"/>
              <a:gd name="connsiteY0" fmla="*/ 10628 h 59557"/>
              <a:gd name="connsiteX1" fmla="*/ 17555 w 17555"/>
              <a:gd name="connsiteY1" fmla="*/ 59557 h 59557"/>
              <a:gd name="connsiteX0" fmla="*/ 0 w 17555"/>
              <a:gd name="connsiteY0" fmla="*/ 0 h 48929"/>
              <a:gd name="connsiteX1" fmla="*/ 17555 w 17555"/>
              <a:gd name="connsiteY1" fmla="*/ 48929 h 48929"/>
              <a:gd name="connsiteX0" fmla="*/ 0 w 17555"/>
              <a:gd name="connsiteY0" fmla="*/ 0 h 62864"/>
              <a:gd name="connsiteX1" fmla="*/ 17555 w 17555"/>
              <a:gd name="connsiteY1" fmla="*/ 62864 h 62864"/>
              <a:gd name="connsiteX0" fmla="*/ 0 w 17786"/>
              <a:gd name="connsiteY0" fmla="*/ 0 h 95380"/>
              <a:gd name="connsiteX1" fmla="*/ 17786 w 17786"/>
              <a:gd name="connsiteY1" fmla="*/ 95380 h 95380"/>
              <a:gd name="connsiteX0" fmla="*/ 0 w 17786"/>
              <a:gd name="connsiteY0" fmla="*/ 0 h 95380"/>
              <a:gd name="connsiteX1" fmla="*/ 17786 w 17786"/>
              <a:gd name="connsiteY1" fmla="*/ 95380 h 95380"/>
              <a:gd name="connsiteX0" fmla="*/ 0 w 32239"/>
              <a:gd name="connsiteY0" fmla="*/ 0 h 83154"/>
              <a:gd name="connsiteX1" fmla="*/ 32239 w 32239"/>
              <a:gd name="connsiteY1" fmla="*/ 83154 h 83154"/>
            </a:gdLst>
            <a:ahLst/>
            <a:cxnLst>
              <a:cxn ang="0">
                <a:pos x="connsiteX0" y="connsiteY0"/>
              </a:cxn>
              <a:cxn ang="0">
                <a:pos x="connsiteX1" y="connsiteY1"/>
              </a:cxn>
            </a:cxnLst>
            <a:rect l="l" t="t" r="r" b="b"/>
            <a:pathLst>
              <a:path w="32239" h="83154">
                <a:moveTo>
                  <a:pt x="0" y="0"/>
                </a:moveTo>
                <a:cubicBezTo>
                  <a:pt x="717" y="50375"/>
                  <a:pt x="28186" y="-53624"/>
                  <a:pt x="32239" y="83154"/>
                </a:cubicBezTo>
              </a:path>
            </a:pathLst>
          </a:custGeom>
          <a:noFill/>
          <a:ln w="28575">
            <a:solidFill>
              <a:srgbClr val="AD8B00"/>
            </a:solidFill>
            <a:prstDash val="sysDash"/>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111" name="Line 6"/>
          <p:cNvSpPr>
            <a:spLocks noChangeShapeType="1"/>
          </p:cNvSpPr>
          <p:nvPr/>
        </p:nvSpPr>
        <p:spPr bwMode="auto">
          <a:xfrm flipV="1">
            <a:off x="8188325" y="3930650"/>
            <a:ext cx="217488" cy="179388"/>
          </a:xfrm>
          <a:prstGeom prst="line">
            <a:avLst/>
          </a:prstGeom>
          <a:noFill/>
          <a:ln w="28575">
            <a:solidFill>
              <a:srgbClr val="AD8B00"/>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114" name="Freeform 31"/>
          <p:cNvSpPr>
            <a:spLocks/>
          </p:cNvSpPr>
          <p:nvPr/>
        </p:nvSpPr>
        <p:spPr bwMode="auto">
          <a:xfrm flipV="1">
            <a:off x="5438775" y="3930651"/>
            <a:ext cx="88900" cy="315913"/>
          </a:xfrm>
          <a:custGeom>
            <a:avLst/>
            <a:gdLst>
              <a:gd name="T0" fmla="*/ 0 w 6"/>
              <a:gd name="T1" fmla="*/ 1080 h 1080"/>
              <a:gd name="T2" fmla="*/ 6 w 6"/>
              <a:gd name="T3" fmla="*/ 0 h 1080"/>
            </a:gdLst>
            <a:ahLst/>
            <a:cxnLst>
              <a:cxn ang="0">
                <a:pos x="T0" y="T1"/>
              </a:cxn>
              <a:cxn ang="0">
                <a:pos x="T2" y="T3"/>
              </a:cxn>
            </a:cxnLst>
            <a:rect l="0" t="0" r="r" b="b"/>
            <a:pathLst>
              <a:path w="6" h="1080">
                <a:moveTo>
                  <a:pt x="0" y="1080"/>
                </a:moveTo>
                <a:lnTo>
                  <a:pt x="6" y="0"/>
                </a:lnTo>
              </a:path>
            </a:pathLst>
          </a:custGeom>
          <a:noFill/>
          <a:ln w="28575">
            <a:solidFill>
              <a:srgbClr val="AD8B00"/>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59422" name="Freeform 31"/>
          <p:cNvSpPr>
            <a:spLocks/>
          </p:cNvSpPr>
          <p:nvPr/>
        </p:nvSpPr>
        <p:spPr bwMode="auto">
          <a:xfrm flipV="1">
            <a:off x="4991100" y="3743326"/>
            <a:ext cx="88900" cy="315913"/>
          </a:xfrm>
          <a:custGeom>
            <a:avLst/>
            <a:gdLst>
              <a:gd name="T0" fmla="*/ 0 w 6"/>
              <a:gd name="T1" fmla="*/ 2147483646 h 1080"/>
              <a:gd name="T2" fmla="*/ 2147483646 w 6"/>
              <a:gd name="T3" fmla="*/ 0 h 1080"/>
              <a:gd name="T4" fmla="*/ 0 60000 65536"/>
              <a:gd name="T5" fmla="*/ 0 60000 65536"/>
            </a:gdLst>
            <a:ahLst/>
            <a:cxnLst>
              <a:cxn ang="T4">
                <a:pos x="T0" y="T1"/>
              </a:cxn>
              <a:cxn ang="T5">
                <a:pos x="T2" y="T3"/>
              </a:cxn>
            </a:cxnLst>
            <a:rect l="0" t="0" r="r" b="b"/>
            <a:pathLst>
              <a:path w="6" h="1080">
                <a:moveTo>
                  <a:pt x="0" y="1080"/>
                </a:moveTo>
                <a:lnTo>
                  <a:pt x="6" y="0"/>
                </a:lnTo>
              </a:path>
            </a:pathLst>
          </a:custGeom>
          <a:noFill/>
          <a:ln w="28575">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23" name="Line 9"/>
          <p:cNvSpPr>
            <a:spLocks noChangeShapeType="1"/>
          </p:cNvSpPr>
          <p:nvPr/>
        </p:nvSpPr>
        <p:spPr bwMode="auto">
          <a:xfrm>
            <a:off x="8378825" y="1717676"/>
            <a:ext cx="0" cy="7778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59424" name="Text Box 44"/>
          <p:cNvSpPr txBox="1">
            <a:spLocks noChangeArrowheads="1"/>
          </p:cNvSpPr>
          <p:nvPr/>
        </p:nvSpPr>
        <p:spPr bwMode="auto">
          <a:xfrm>
            <a:off x="8378826" y="1862138"/>
            <a:ext cx="1065213"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Nowe rzeczy</a:t>
            </a:r>
          </a:p>
        </p:txBody>
      </p:sp>
      <p:sp>
        <p:nvSpPr>
          <p:cNvPr id="2" name="Romb 1"/>
          <p:cNvSpPr/>
          <p:nvPr/>
        </p:nvSpPr>
        <p:spPr bwMode="auto">
          <a:xfrm>
            <a:off x="6092825" y="2566988"/>
            <a:ext cx="349250" cy="355600"/>
          </a:xfrm>
          <a:prstGeom prst="diamond">
            <a:avLst/>
          </a:prstGeom>
          <a:solidFill>
            <a:schemeClr val="accent1">
              <a:lumMod val="40000"/>
              <a:lumOff val="60000"/>
            </a:schemeClr>
          </a:solidFill>
          <a:ln w="19050" cap="flat" cmpd="sng" algn="ctr">
            <a:solidFill>
              <a:schemeClr val="accent5">
                <a:lumMod val="50000"/>
              </a:schemeClr>
            </a:solidFill>
            <a:prstDash val="solid"/>
            <a:round/>
            <a:headEnd type="none" w="med" len="med"/>
            <a:tailEnd type="none" w="med" len="med"/>
          </a:ln>
          <a:effectLst/>
          <a:extLst>
            <a:ext uri="{AF507438-7753-43e0-B8FC-AC1667EBCBE1}"/>
          </a:extLst>
        </p:spPr>
        <p:txBody>
          <a:bodyPr lIns="0" tIns="34290" rIns="0" bIns="34290" anchor="ctr" anchorCtr="1"/>
          <a:lstStyle/>
          <a:p>
            <a:pPr marL="257175" indent="-257175">
              <a:lnSpc>
                <a:spcPct val="90000"/>
              </a:lnSpc>
              <a:spcBef>
                <a:spcPct val="50000"/>
              </a:spcBef>
              <a:defRPr/>
            </a:pPr>
            <a:r>
              <a:rPr lang="pl-PL" b="1"/>
              <a:t>T</a:t>
            </a:r>
            <a:endParaRPr lang="pl-PL" b="1" dirty="0"/>
          </a:p>
        </p:txBody>
      </p:sp>
      <p:sp>
        <p:nvSpPr>
          <p:cNvPr id="67" name="Romb 66"/>
          <p:cNvSpPr/>
          <p:nvPr/>
        </p:nvSpPr>
        <p:spPr bwMode="auto">
          <a:xfrm>
            <a:off x="8394700" y="3706813"/>
            <a:ext cx="349250" cy="354012"/>
          </a:xfrm>
          <a:prstGeom prst="diamond">
            <a:avLst/>
          </a:prstGeom>
          <a:solidFill>
            <a:schemeClr val="accent1">
              <a:lumMod val="40000"/>
              <a:lumOff val="60000"/>
            </a:schemeClr>
          </a:solidFill>
          <a:ln w="19050" cap="flat" cmpd="sng" algn="ctr">
            <a:solidFill>
              <a:schemeClr val="accent5">
                <a:lumMod val="50000"/>
              </a:schemeClr>
            </a:solidFill>
            <a:prstDash val="solid"/>
            <a:round/>
            <a:headEnd type="none" w="med" len="med"/>
            <a:tailEnd type="none" w="med" len="med"/>
          </a:ln>
          <a:effectLst/>
          <a:extLst>
            <a:ext uri="{AF507438-7753-43e0-B8FC-AC1667EBCBE1}"/>
          </a:extLst>
        </p:spPr>
        <p:txBody>
          <a:bodyPr lIns="0" tIns="34290" rIns="0" bIns="34290" anchor="ctr" anchorCtr="1"/>
          <a:lstStyle/>
          <a:p>
            <a:pPr marL="257175" indent="-257175">
              <a:lnSpc>
                <a:spcPct val="90000"/>
              </a:lnSpc>
              <a:spcBef>
                <a:spcPct val="50000"/>
              </a:spcBef>
              <a:defRPr/>
            </a:pPr>
            <a:r>
              <a:rPr lang="pl-PL" b="1" dirty="0"/>
              <a:t>S</a:t>
            </a:r>
          </a:p>
        </p:txBody>
      </p:sp>
      <p:sp>
        <p:nvSpPr>
          <p:cNvPr id="59427" name="Line 10"/>
          <p:cNvSpPr>
            <a:spLocks noChangeShapeType="1"/>
          </p:cNvSpPr>
          <p:nvPr/>
        </p:nvSpPr>
        <p:spPr bwMode="auto">
          <a:xfrm>
            <a:off x="8378825" y="2065338"/>
            <a:ext cx="112395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38" name="Line 6"/>
          <p:cNvSpPr>
            <a:spLocks noChangeShapeType="1"/>
          </p:cNvSpPr>
          <p:nvPr/>
        </p:nvSpPr>
        <p:spPr bwMode="auto">
          <a:xfrm>
            <a:off x="8688388" y="4114800"/>
            <a:ext cx="101600" cy="476250"/>
          </a:xfrm>
          <a:prstGeom prst="line">
            <a:avLst/>
          </a:prstGeom>
          <a:noFill/>
          <a:ln w="28575">
            <a:solidFill>
              <a:srgbClr val="AD8B00"/>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grpSp>
        <p:nvGrpSpPr>
          <p:cNvPr id="5" name="Grupa 4"/>
          <p:cNvGrpSpPr/>
          <p:nvPr/>
        </p:nvGrpSpPr>
        <p:grpSpPr>
          <a:xfrm>
            <a:off x="8177214" y="4557714"/>
            <a:ext cx="1330325" cy="617537"/>
            <a:chOff x="8177214" y="4557714"/>
            <a:chExt cx="1330325" cy="617537"/>
          </a:xfrm>
        </p:grpSpPr>
        <p:sp>
          <p:nvSpPr>
            <p:cNvPr id="40" name="Schemat blokowy: łącznik 4"/>
            <p:cNvSpPr/>
            <p:nvPr/>
          </p:nvSpPr>
          <p:spPr>
            <a:xfrm rot="324950">
              <a:off x="8177214" y="4664076"/>
              <a:ext cx="1330325" cy="468313"/>
            </a:xfrm>
            <a:prstGeom prst="flowChartConnector">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endParaRPr lang="x-none" altLang="x-none" sz="1800">
                <a:solidFill>
                  <a:srgbClr val="FFFFFF"/>
                </a:solidFill>
              </a:endParaRPr>
            </a:p>
          </p:txBody>
        </p:sp>
        <p:sp>
          <p:nvSpPr>
            <p:cNvPr id="42" name="Wybuch  2 48"/>
            <p:cNvSpPr/>
            <p:nvPr/>
          </p:nvSpPr>
          <p:spPr>
            <a:xfrm rot="971256">
              <a:off x="8420100" y="4557714"/>
              <a:ext cx="890588" cy="617537"/>
            </a:xfrm>
            <a:prstGeom prst="irregularSeal2">
              <a:avLst/>
            </a:prstGeom>
            <a:solidFill>
              <a:srgbClr val="FFC000"/>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endParaRPr lang="x-none" altLang="x-none" sz="1800">
                <a:solidFill>
                  <a:srgbClr val="FFFFFF"/>
                </a:solidFill>
              </a:endParaRPr>
            </a:p>
          </p:txBody>
        </p:sp>
        <p:sp>
          <p:nvSpPr>
            <p:cNvPr id="43" name="Wybuch  2 52"/>
            <p:cNvSpPr/>
            <p:nvPr/>
          </p:nvSpPr>
          <p:spPr>
            <a:xfrm rot="3369008">
              <a:off x="8577263" y="4668838"/>
              <a:ext cx="425450" cy="412750"/>
            </a:xfrm>
            <a:prstGeom prst="irregularSeal2">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endParaRPr lang="x-none" altLang="x-none" sz="1800">
                <a:solidFill>
                  <a:srgbClr val="FFFFFF"/>
                </a:solidFill>
              </a:endParaRPr>
            </a:p>
          </p:txBody>
        </p:sp>
      </p:grpSp>
      <p:sp>
        <p:nvSpPr>
          <p:cNvPr id="3" name="Sześcian 2"/>
          <p:cNvSpPr/>
          <p:nvPr/>
        </p:nvSpPr>
        <p:spPr>
          <a:xfrm>
            <a:off x="9151939" y="2909888"/>
            <a:ext cx="528637" cy="527050"/>
          </a:xfrm>
          <a:prstGeom prst="cube">
            <a:avLst/>
          </a:prstGeom>
          <a:solidFill>
            <a:srgbClr val="FFCE00"/>
          </a:solidFill>
          <a:ln w="9525">
            <a:solidFill>
              <a:srgbClr val="E0B400"/>
            </a:solidFill>
            <a:miter lim="800000"/>
            <a:headEnd/>
            <a:tailEnd/>
          </a:ln>
          <a:effectLst/>
        </p:spPr>
        <p:txBody>
          <a:bodyPr wrap="none" anchor="ctr"/>
          <a:lstStyle/>
          <a:p>
            <a:pPr algn="ctr"/>
            <a:endParaRPr lang="x-none" altLang="x-none" sz="1600" b="1" i="1" dirty="0">
              <a:solidFill>
                <a:schemeClr val="tx1"/>
              </a:solidFill>
              <a:latin typeface="Arial" charset="0"/>
            </a:endParaRPr>
          </a:p>
        </p:txBody>
      </p:sp>
      <p:sp>
        <p:nvSpPr>
          <p:cNvPr id="59435" name="Line 5"/>
          <p:cNvSpPr>
            <a:spLocks noChangeShapeType="1"/>
          </p:cNvSpPr>
          <p:nvPr/>
        </p:nvSpPr>
        <p:spPr bwMode="auto">
          <a:xfrm flipV="1">
            <a:off x="9105901" y="3265488"/>
            <a:ext cx="212725" cy="438150"/>
          </a:xfrm>
          <a:prstGeom prst="line">
            <a:avLst/>
          </a:prstGeom>
          <a:noFill/>
          <a:ln w="28575">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49" name="pole tekstowe 59"/>
          <p:cNvSpPr txBox="1">
            <a:spLocks noChangeArrowheads="1"/>
          </p:cNvSpPr>
          <p:nvPr/>
        </p:nvSpPr>
        <p:spPr bwMode="auto">
          <a:xfrm>
            <a:off x="7067550" y="5749925"/>
            <a:ext cx="28003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spcBef>
                <a:spcPct val="0"/>
              </a:spcBef>
              <a:buClrTx/>
              <a:buFontTx/>
              <a:buNone/>
            </a:pPr>
            <a:r>
              <a:rPr lang="pl-PL" altLang="x-none" sz="1800" dirty="0" err="1">
                <a:solidFill>
                  <a:srgbClr val="FF0000"/>
                </a:solidFill>
              </a:rPr>
              <a:t>aaaa</a:t>
            </a:r>
            <a:endParaRPr lang="pl-PL" altLang="x-none" sz="1800" dirty="0">
              <a:solidFill>
                <a:srgbClr val="FF0000"/>
              </a:solidFill>
            </a:endParaRPr>
          </a:p>
        </p:txBody>
      </p:sp>
      <p:cxnSp>
        <p:nvCxnSpPr>
          <p:cNvPr id="50" name="Łącznik prosty ze strzałką 49"/>
          <p:cNvCxnSpPr/>
          <p:nvPr/>
        </p:nvCxnSpPr>
        <p:spPr>
          <a:xfrm flipH="1" flipV="1">
            <a:off x="6284120" y="4914899"/>
            <a:ext cx="1152523" cy="1780491"/>
          </a:xfrm>
          <a:prstGeom prst="straightConnector1">
            <a:avLst/>
          </a:prstGeom>
          <a:ln w="203200">
            <a:solidFill>
              <a:srgbClr val="FF0000"/>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59443" name="AutoShape 3"/>
          <p:cNvSpPr>
            <a:spLocks noChangeArrowheads="1"/>
          </p:cNvSpPr>
          <p:nvPr/>
        </p:nvSpPr>
        <p:spPr bwMode="auto">
          <a:xfrm>
            <a:off x="1760538" y="2840038"/>
            <a:ext cx="457200" cy="425450"/>
          </a:xfrm>
          <a:prstGeom prst="cube">
            <a:avLst>
              <a:gd name="adj" fmla="val 25000"/>
            </a:avLst>
          </a:prstGeom>
          <a:solidFill>
            <a:srgbClr val="00CCFF"/>
          </a:solidFill>
          <a:ln w="9525">
            <a:solidFill>
              <a:srgbClr val="00AED8"/>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pl-PL" altLang="pl-PL" sz="500" b="1" i="1" dirty="0">
              <a:latin typeface="Arial" charset="0"/>
            </a:endParaRPr>
          </a:p>
        </p:txBody>
      </p:sp>
      <p:sp>
        <p:nvSpPr>
          <p:cNvPr id="59420" name="Freeform 31"/>
          <p:cNvSpPr>
            <a:spLocks/>
          </p:cNvSpPr>
          <p:nvPr/>
        </p:nvSpPr>
        <p:spPr bwMode="auto">
          <a:xfrm>
            <a:off x="4048267" y="3711386"/>
            <a:ext cx="388938" cy="187325"/>
          </a:xfrm>
          <a:custGeom>
            <a:avLst/>
            <a:gdLst>
              <a:gd name="T0" fmla="*/ 0 w 6"/>
              <a:gd name="T1" fmla="*/ 2147483646 h 1080"/>
              <a:gd name="T2" fmla="*/ 2147483646 w 6"/>
              <a:gd name="T3" fmla="*/ 0 h 1080"/>
              <a:gd name="T4" fmla="*/ 0 60000 65536"/>
              <a:gd name="T5" fmla="*/ 0 60000 65536"/>
            </a:gdLst>
            <a:ahLst/>
            <a:cxnLst>
              <a:cxn ang="T4">
                <a:pos x="T0" y="T1"/>
              </a:cxn>
              <a:cxn ang="T5">
                <a:pos x="T2" y="T3"/>
              </a:cxn>
            </a:cxnLst>
            <a:rect l="0" t="0" r="r" b="b"/>
            <a:pathLst>
              <a:path w="6" h="1080">
                <a:moveTo>
                  <a:pt x="0" y="1080"/>
                </a:moveTo>
                <a:lnTo>
                  <a:pt x="6" y="0"/>
                </a:lnTo>
              </a:path>
            </a:pathLst>
          </a:cu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62" name="Line 6"/>
          <p:cNvSpPr>
            <a:spLocks noChangeShapeType="1"/>
          </p:cNvSpPr>
          <p:nvPr/>
        </p:nvSpPr>
        <p:spPr bwMode="auto">
          <a:xfrm>
            <a:off x="2054225" y="3193389"/>
            <a:ext cx="576120" cy="713449"/>
          </a:xfrm>
          <a:prstGeom prst="line">
            <a:avLst/>
          </a:prstGeom>
          <a:noFill/>
          <a:ln w="28575">
            <a:solidFill>
              <a:srgbClr val="AD8B00"/>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53" name="Text Box 4"/>
          <p:cNvSpPr txBox="1">
            <a:spLocks noChangeArrowheads="1"/>
          </p:cNvSpPr>
          <p:nvPr/>
        </p:nvSpPr>
        <p:spPr bwMode="auto">
          <a:xfrm>
            <a:off x="8212138" y="5163040"/>
            <a:ext cx="1314450"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Jezioro ognia</a:t>
            </a:r>
          </a:p>
        </p:txBody>
      </p:sp>
      <p:sp>
        <p:nvSpPr>
          <p:cNvPr id="54" name="Text Box 4"/>
          <p:cNvSpPr txBox="1">
            <a:spLocks noChangeArrowheads="1"/>
          </p:cNvSpPr>
          <p:nvPr/>
        </p:nvSpPr>
        <p:spPr bwMode="auto">
          <a:xfrm>
            <a:off x="1397000" y="2578792"/>
            <a:ext cx="1314450"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Ogród Eden</a:t>
            </a:r>
          </a:p>
        </p:txBody>
      </p:sp>
      <p:sp>
        <p:nvSpPr>
          <p:cNvPr id="55" name="Text Box 4"/>
          <p:cNvSpPr txBox="1">
            <a:spLocks noChangeArrowheads="1"/>
          </p:cNvSpPr>
          <p:nvPr/>
        </p:nvSpPr>
        <p:spPr bwMode="auto">
          <a:xfrm>
            <a:off x="8709644" y="2463548"/>
            <a:ext cx="1314450" cy="423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Nowe Niebo</a:t>
            </a:r>
            <a:br>
              <a:rPr kumimoji="0" lang="pl-PL" altLang="pl-PL" sz="1200"/>
            </a:br>
            <a:r>
              <a:rPr kumimoji="0" lang="pl-PL" altLang="pl-PL" sz="1200"/>
              <a:t> </a:t>
            </a:r>
            <a:r>
              <a:rPr kumimoji="0" lang="pl-PL" altLang="pl-PL" sz="1200" dirty="0"/>
              <a:t>i </a:t>
            </a:r>
            <a:r>
              <a:rPr kumimoji="0" lang="pl-PL" altLang="pl-PL" sz="1200"/>
              <a:t>Nowa Ziemia</a:t>
            </a:r>
            <a:endParaRPr kumimoji="0" lang="pl-PL" altLang="pl-PL" sz="1200" dirty="0"/>
          </a:p>
        </p:txBody>
      </p:sp>
    </p:spTree>
    <p:extLst>
      <p:ext uri="{BB962C8B-B14F-4D97-AF65-F5344CB8AC3E}">
        <p14:creationId xmlns:p14="http://schemas.microsoft.com/office/powerpoint/2010/main" val="164631210"/>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Ćwiczenia na osi czasu</a:t>
            </a:r>
          </a:p>
        </p:txBody>
      </p:sp>
      <p:sp>
        <p:nvSpPr>
          <p:cNvPr id="3" name="Podtytuł 2"/>
          <p:cNvSpPr>
            <a:spLocks noGrp="1"/>
          </p:cNvSpPr>
          <p:nvPr>
            <p:ph type="subTitle" idx="1"/>
          </p:nvPr>
        </p:nvSpPr>
        <p:spPr/>
        <p:txBody>
          <a:bodyPr>
            <a:normAutofit/>
          </a:bodyPr>
          <a:lstStyle/>
          <a:p>
            <a:r>
              <a:rPr lang="pl-PL" sz="1400" dirty="0"/>
              <a:t>Dla IPP-KTW, 5 stycznia 2020 r.</a:t>
            </a:r>
          </a:p>
          <a:p>
            <a:r>
              <a:rPr lang="pl-PL" sz="1400" dirty="0"/>
              <a:t>T, A, 2*K, A, J, J +2r = 9</a:t>
            </a:r>
          </a:p>
        </p:txBody>
      </p:sp>
    </p:spTree>
    <p:extLst>
      <p:ext uri="{BB962C8B-B14F-4D97-AF65-F5344CB8AC3E}">
        <p14:creationId xmlns:p14="http://schemas.microsoft.com/office/powerpoint/2010/main" val="20965974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Wydarzenia do analiz które dobrze jest znać</a:t>
            </a:r>
          </a:p>
        </p:txBody>
      </p:sp>
      <p:sp>
        <p:nvSpPr>
          <p:cNvPr id="6" name="Symbol zastępczy zawartości 4"/>
          <p:cNvSpPr txBox="1">
            <a:spLocks/>
          </p:cNvSpPr>
          <p:nvPr/>
        </p:nvSpPr>
        <p:spPr>
          <a:xfrm>
            <a:off x="407368" y="980728"/>
            <a:ext cx="3528392" cy="5544616"/>
          </a:xfrm>
          <a:prstGeom prst="rect">
            <a:avLst/>
          </a:prstGeom>
          <a:ln>
            <a:solidFill>
              <a:schemeClr val="bg1">
                <a:lumMod val="85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6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342900" indent="-342900">
              <a:lnSpc>
                <a:spcPct val="100000"/>
              </a:lnSpc>
              <a:spcBef>
                <a:spcPts val="0"/>
              </a:spcBef>
              <a:buFont typeface="+mj-lt"/>
              <a:buAutoNum type="arabicPeriod"/>
            </a:pPr>
            <a:r>
              <a:rPr lang="pl-PL" sz="1800" dirty="0"/>
              <a:t>Czasy Abrahama</a:t>
            </a:r>
          </a:p>
          <a:p>
            <a:pPr marL="342900" indent="-342900">
              <a:lnSpc>
                <a:spcPct val="100000"/>
              </a:lnSpc>
              <a:spcBef>
                <a:spcPts val="0"/>
              </a:spcBef>
              <a:buFont typeface="+mj-lt"/>
              <a:buAutoNum type="arabicPeriod"/>
            </a:pPr>
            <a:r>
              <a:rPr lang="pl-PL" sz="1800" dirty="0"/>
              <a:t>Czasy Mojżesza</a:t>
            </a:r>
          </a:p>
          <a:p>
            <a:pPr marL="342900" indent="-342900">
              <a:lnSpc>
                <a:spcPct val="100000"/>
              </a:lnSpc>
              <a:spcBef>
                <a:spcPts val="0"/>
              </a:spcBef>
              <a:buFont typeface="+mj-lt"/>
              <a:buAutoNum type="arabicPeriod"/>
            </a:pPr>
            <a:r>
              <a:rPr lang="pl-PL" sz="1800" dirty="0"/>
              <a:t>Czasy Sędziów</a:t>
            </a:r>
          </a:p>
          <a:p>
            <a:pPr marL="342900" indent="-342900">
              <a:lnSpc>
                <a:spcPct val="100000"/>
              </a:lnSpc>
              <a:spcBef>
                <a:spcPts val="0"/>
              </a:spcBef>
              <a:buFont typeface="+mj-lt"/>
              <a:buAutoNum type="arabicPeriod"/>
            </a:pPr>
            <a:r>
              <a:rPr lang="pl-PL" sz="1800" dirty="0"/>
              <a:t>Król Dawid</a:t>
            </a:r>
          </a:p>
          <a:p>
            <a:pPr marL="342900" indent="-342900">
              <a:lnSpc>
                <a:spcPct val="100000"/>
              </a:lnSpc>
              <a:spcBef>
                <a:spcPts val="0"/>
              </a:spcBef>
              <a:buFont typeface="+mj-lt"/>
              <a:buAutoNum type="arabicPeriod"/>
            </a:pPr>
            <a:r>
              <a:rPr lang="pl-PL" sz="1800" dirty="0"/>
              <a:t>Król Salomon</a:t>
            </a:r>
          </a:p>
          <a:p>
            <a:pPr marL="342900" indent="-342900">
              <a:lnSpc>
                <a:spcPct val="100000"/>
              </a:lnSpc>
              <a:spcBef>
                <a:spcPts val="0"/>
              </a:spcBef>
              <a:buFont typeface="+mj-lt"/>
              <a:buAutoNum type="arabicPeriod"/>
            </a:pPr>
            <a:r>
              <a:rPr lang="pl-PL" sz="1800" dirty="0"/>
              <a:t>Izajasz</a:t>
            </a:r>
          </a:p>
          <a:p>
            <a:pPr marL="342900" indent="-342900">
              <a:lnSpc>
                <a:spcPct val="100000"/>
              </a:lnSpc>
              <a:spcBef>
                <a:spcPts val="0"/>
              </a:spcBef>
              <a:buFont typeface="+mj-lt"/>
              <a:buAutoNum type="arabicPeriod"/>
            </a:pPr>
            <a:r>
              <a:rPr lang="pl-PL" sz="1800" dirty="0"/>
              <a:t>Jeremiasz</a:t>
            </a:r>
          </a:p>
          <a:p>
            <a:pPr marL="342900" indent="-342900">
              <a:lnSpc>
                <a:spcPct val="100000"/>
              </a:lnSpc>
              <a:spcBef>
                <a:spcPts val="0"/>
              </a:spcBef>
              <a:buFont typeface="+mj-lt"/>
              <a:buAutoNum type="arabicPeriod"/>
            </a:pPr>
            <a:r>
              <a:rPr lang="pl-PL" sz="1800" dirty="0"/>
              <a:t>Niewola Babilońska</a:t>
            </a:r>
          </a:p>
          <a:p>
            <a:pPr marL="342900" indent="-342900">
              <a:lnSpc>
                <a:spcPct val="100000"/>
              </a:lnSpc>
              <a:spcBef>
                <a:spcPts val="0"/>
              </a:spcBef>
              <a:buFont typeface="+mj-lt"/>
              <a:buAutoNum type="arabicPeriod"/>
            </a:pPr>
            <a:r>
              <a:rPr lang="pl-PL" sz="1800" dirty="0"/>
              <a:t>Powstanie Machabeuszy</a:t>
            </a:r>
          </a:p>
          <a:p>
            <a:pPr marL="342900" indent="-342900">
              <a:lnSpc>
                <a:spcPct val="100000"/>
              </a:lnSpc>
              <a:spcBef>
                <a:spcPts val="0"/>
              </a:spcBef>
              <a:buFont typeface="+mj-lt"/>
              <a:buAutoNum type="arabicPeriod"/>
            </a:pPr>
            <a:r>
              <a:rPr lang="pl-PL" sz="1800" dirty="0"/>
              <a:t>Założenie Rzymu</a:t>
            </a:r>
          </a:p>
          <a:p>
            <a:pPr marL="342900" indent="-342900">
              <a:lnSpc>
                <a:spcPct val="100000"/>
              </a:lnSpc>
              <a:spcBef>
                <a:spcPts val="0"/>
              </a:spcBef>
              <a:buFont typeface="+mj-lt"/>
              <a:buAutoNum type="arabicPeriod"/>
            </a:pPr>
            <a:r>
              <a:rPr lang="pl-PL" sz="1800" dirty="0"/>
              <a:t>Wojny punickie</a:t>
            </a:r>
          </a:p>
          <a:p>
            <a:pPr marL="342900" indent="-342900">
              <a:lnSpc>
                <a:spcPct val="100000"/>
              </a:lnSpc>
              <a:spcBef>
                <a:spcPts val="0"/>
              </a:spcBef>
              <a:buFont typeface="+mj-lt"/>
              <a:buAutoNum type="arabicPeriod"/>
            </a:pPr>
            <a:r>
              <a:rPr lang="pl-PL" sz="1800" dirty="0"/>
              <a:t>Koniec republiki rzymskiej i Juliusz Cezar</a:t>
            </a:r>
          </a:p>
          <a:p>
            <a:pPr marL="342900" indent="-342900">
              <a:lnSpc>
                <a:spcPct val="100000"/>
              </a:lnSpc>
              <a:spcBef>
                <a:spcPts val="0"/>
              </a:spcBef>
              <a:buFont typeface="+mj-lt"/>
              <a:buAutoNum type="arabicPeriod"/>
            </a:pPr>
            <a:r>
              <a:rPr lang="pl-PL" sz="1800" dirty="0"/>
              <a:t>Upadek Rzymu</a:t>
            </a:r>
          </a:p>
          <a:p>
            <a:pPr marL="342900" indent="-342900">
              <a:lnSpc>
                <a:spcPct val="100000"/>
              </a:lnSpc>
              <a:spcBef>
                <a:spcPts val="0"/>
              </a:spcBef>
              <a:buFont typeface="+mj-lt"/>
              <a:buAutoNum type="arabicPeriod"/>
            </a:pPr>
            <a:r>
              <a:rPr lang="pl-PL" sz="1800" dirty="0"/>
              <a:t>Państwo Karolingów</a:t>
            </a:r>
          </a:p>
          <a:p>
            <a:pPr marL="342900" indent="-342900">
              <a:lnSpc>
                <a:spcPct val="100000"/>
              </a:lnSpc>
              <a:spcBef>
                <a:spcPts val="0"/>
              </a:spcBef>
              <a:buFont typeface="+mj-lt"/>
              <a:buAutoNum type="arabicPeriod"/>
            </a:pPr>
            <a:r>
              <a:rPr lang="pl-PL" sz="1800" dirty="0"/>
              <a:t>Mieszko I i czasy Piastów</a:t>
            </a:r>
          </a:p>
          <a:p>
            <a:pPr marL="342900" indent="-342900">
              <a:lnSpc>
                <a:spcPct val="100000"/>
              </a:lnSpc>
              <a:spcBef>
                <a:spcPts val="0"/>
              </a:spcBef>
              <a:buFont typeface="+mj-lt"/>
              <a:buAutoNum type="arabicPeriod"/>
            </a:pPr>
            <a:r>
              <a:rPr lang="pl-PL" sz="1800" dirty="0"/>
              <a:t>Czasy Jagiellonów</a:t>
            </a:r>
          </a:p>
          <a:p>
            <a:pPr marL="342900" indent="-342900">
              <a:lnSpc>
                <a:spcPct val="100000"/>
              </a:lnSpc>
              <a:spcBef>
                <a:spcPts val="0"/>
              </a:spcBef>
              <a:buFont typeface="+mj-lt"/>
              <a:buAutoNum type="arabicPeriod"/>
            </a:pPr>
            <a:r>
              <a:rPr lang="pl-PL" sz="1800" dirty="0"/>
              <a:t>Upadek Konstantynopola</a:t>
            </a:r>
          </a:p>
        </p:txBody>
      </p:sp>
    </p:spTree>
    <p:extLst>
      <p:ext uri="{BB962C8B-B14F-4D97-AF65-F5344CB8AC3E}">
        <p14:creationId xmlns:p14="http://schemas.microsoft.com/office/powerpoint/2010/main" val="33456053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Wydarzenia do analiz które dobrze jest znać</a:t>
            </a:r>
          </a:p>
        </p:txBody>
      </p:sp>
      <p:sp>
        <p:nvSpPr>
          <p:cNvPr id="5" name="Symbol zastępczy zawartości 4"/>
          <p:cNvSpPr>
            <a:spLocks noGrp="1"/>
          </p:cNvSpPr>
          <p:nvPr>
            <p:ph idx="4294967295"/>
          </p:nvPr>
        </p:nvSpPr>
        <p:spPr>
          <a:xfrm>
            <a:off x="3935760" y="980728"/>
            <a:ext cx="3600400" cy="5544616"/>
          </a:xfrm>
          <a:ln>
            <a:solidFill>
              <a:schemeClr val="bg1">
                <a:lumMod val="85000"/>
              </a:schemeClr>
            </a:solidFill>
          </a:ln>
        </p:spPr>
        <p:txBody>
          <a:bodyPr>
            <a:noAutofit/>
          </a:bodyPr>
          <a:lstStyle/>
          <a:p>
            <a:pPr marL="342900" indent="-342900">
              <a:lnSpc>
                <a:spcPct val="100000"/>
              </a:lnSpc>
              <a:spcBef>
                <a:spcPts val="0"/>
              </a:spcBef>
              <a:buFont typeface="+mj-lt"/>
              <a:buAutoNum type="arabicPeriod"/>
            </a:pPr>
            <a:r>
              <a:rPr lang="pl-PL" sz="1800" dirty="0"/>
              <a:t>Zniszczenie świątyni w Jerozolimie</a:t>
            </a:r>
          </a:p>
          <a:p>
            <a:pPr marL="342900" indent="-342900">
              <a:lnSpc>
                <a:spcPct val="100000"/>
              </a:lnSpc>
              <a:spcBef>
                <a:spcPts val="0"/>
              </a:spcBef>
              <a:buFont typeface="+mj-lt"/>
              <a:buAutoNum type="arabicPeriod"/>
            </a:pPr>
            <a:r>
              <a:rPr lang="pl-PL" sz="1800" dirty="0"/>
              <a:t>Edykt Konstantyna, Sobór Nicejski, Edykt </a:t>
            </a:r>
            <a:r>
              <a:rPr lang="pl-PL" sz="1800" dirty="0" err="1"/>
              <a:t>Tesaloniczański</a:t>
            </a:r>
            <a:endParaRPr lang="pl-PL" sz="1800" dirty="0"/>
          </a:p>
          <a:p>
            <a:pPr marL="342900" indent="-342900">
              <a:lnSpc>
                <a:spcPct val="100000"/>
              </a:lnSpc>
              <a:spcBef>
                <a:spcPts val="0"/>
              </a:spcBef>
              <a:buFont typeface="+mj-lt"/>
              <a:buAutoNum type="arabicPeriod"/>
            </a:pPr>
            <a:r>
              <a:rPr lang="pl-PL" sz="1800" dirty="0"/>
              <a:t>św. Augustyn</a:t>
            </a:r>
          </a:p>
          <a:p>
            <a:pPr marL="342900" indent="-342900">
              <a:lnSpc>
                <a:spcPct val="100000"/>
              </a:lnSpc>
              <a:spcBef>
                <a:spcPts val="0"/>
              </a:spcBef>
              <a:buFont typeface="+mj-lt"/>
              <a:buAutoNum type="arabicPeriod"/>
            </a:pPr>
            <a:r>
              <a:rPr lang="pl-PL" sz="1800" dirty="0"/>
              <a:t>Mieszko I</a:t>
            </a:r>
          </a:p>
          <a:p>
            <a:pPr marL="342900" indent="-342900">
              <a:lnSpc>
                <a:spcPct val="100000"/>
              </a:lnSpc>
              <a:spcBef>
                <a:spcPts val="0"/>
              </a:spcBef>
              <a:buFont typeface="+mj-lt"/>
              <a:buAutoNum type="arabicPeriod"/>
            </a:pPr>
            <a:r>
              <a:rPr lang="pl-PL" sz="1800" dirty="0"/>
              <a:t>Jagiełło</a:t>
            </a:r>
          </a:p>
          <a:p>
            <a:pPr marL="342900" indent="-342900">
              <a:lnSpc>
                <a:spcPct val="100000"/>
              </a:lnSpc>
              <a:spcBef>
                <a:spcPts val="0"/>
              </a:spcBef>
              <a:buFont typeface="+mj-lt"/>
              <a:buAutoNum type="arabicPeriod"/>
            </a:pPr>
            <a:r>
              <a:rPr lang="pl-PL" sz="1800" dirty="0"/>
              <a:t>Jan Hus</a:t>
            </a:r>
          </a:p>
          <a:p>
            <a:pPr marL="342900" indent="-342900">
              <a:lnSpc>
                <a:spcPct val="100000"/>
              </a:lnSpc>
              <a:spcBef>
                <a:spcPts val="0"/>
              </a:spcBef>
              <a:buFont typeface="+mj-lt"/>
              <a:buAutoNum type="arabicPeriod"/>
            </a:pPr>
            <a:r>
              <a:rPr lang="pl-PL" sz="1800" dirty="0"/>
              <a:t>Gutenberg</a:t>
            </a:r>
          </a:p>
          <a:p>
            <a:pPr marL="342900" indent="-342900">
              <a:lnSpc>
                <a:spcPct val="100000"/>
              </a:lnSpc>
              <a:spcBef>
                <a:spcPts val="0"/>
              </a:spcBef>
              <a:buFont typeface="+mj-lt"/>
              <a:buAutoNum type="arabicPeriod"/>
            </a:pPr>
            <a:r>
              <a:rPr lang="pl-PL" sz="1800" dirty="0"/>
              <a:t>Kolumb w Ameryce</a:t>
            </a:r>
          </a:p>
          <a:p>
            <a:pPr marL="342900" indent="-342900">
              <a:lnSpc>
                <a:spcPct val="100000"/>
              </a:lnSpc>
              <a:spcBef>
                <a:spcPts val="0"/>
              </a:spcBef>
              <a:buFont typeface="+mj-lt"/>
              <a:buAutoNum type="arabicPeriod"/>
            </a:pPr>
            <a:r>
              <a:rPr lang="pl-PL" sz="1800" dirty="0"/>
              <a:t>upadek Konstantynopola</a:t>
            </a:r>
          </a:p>
          <a:p>
            <a:pPr marL="342900" indent="-342900">
              <a:lnSpc>
                <a:spcPct val="100000"/>
              </a:lnSpc>
              <a:spcBef>
                <a:spcPts val="0"/>
              </a:spcBef>
              <a:buFont typeface="+mj-lt"/>
              <a:buAutoNum type="arabicPeriod"/>
            </a:pPr>
            <a:r>
              <a:rPr lang="pl-PL" sz="1800" dirty="0"/>
              <a:t>Erazm, Luter</a:t>
            </a:r>
          </a:p>
          <a:p>
            <a:pPr marL="342900" indent="-342900">
              <a:lnSpc>
                <a:spcPct val="100000"/>
              </a:lnSpc>
              <a:spcBef>
                <a:spcPts val="0"/>
              </a:spcBef>
              <a:buFont typeface="+mj-lt"/>
              <a:buAutoNum type="arabicPeriod"/>
            </a:pPr>
            <a:r>
              <a:rPr lang="pl-PL" sz="1800" dirty="0"/>
              <a:t>Zygmunt Stary</a:t>
            </a:r>
          </a:p>
          <a:p>
            <a:pPr marL="342900" indent="-342900">
              <a:lnSpc>
                <a:spcPct val="100000"/>
              </a:lnSpc>
              <a:spcBef>
                <a:spcPts val="0"/>
              </a:spcBef>
              <a:buFont typeface="+mj-lt"/>
              <a:buAutoNum type="arabicPeriod"/>
            </a:pPr>
            <a:r>
              <a:rPr lang="pl-PL" sz="1800" dirty="0"/>
              <a:t>Zygmunt August i Konfederacja Warszawska</a:t>
            </a:r>
          </a:p>
          <a:p>
            <a:pPr marL="342900" indent="-342900">
              <a:lnSpc>
                <a:spcPct val="100000"/>
              </a:lnSpc>
              <a:spcBef>
                <a:spcPts val="0"/>
              </a:spcBef>
              <a:buFont typeface="+mj-lt"/>
              <a:buAutoNum type="arabicPeriod"/>
            </a:pPr>
            <a:r>
              <a:rPr lang="pl-PL" sz="1800" dirty="0"/>
              <a:t>Sobór Trydencki</a:t>
            </a:r>
          </a:p>
          <a:p>
            <a:pPr marL="342900" indent="-342900">
              <a:lnSpc>
                <a:spcPct val="100000"/>
              </a:lnSpc>
              <a:spcBef>
                <a:spcPts val="0"/>
              </a:spcBef>
              <a:buFont typeface="+mj-lt"/>
              <a:buAutoNum type="arabicPeriod"/>
            </a:pPr>
            <a:r>
              <a:rPr lang="pl-PL" sz="1800" dirty="0"/>
              <a:t>Bitwa pod Knyszynem</a:t>
            </a:r>
          </a:p>
          <a:p>
            <a:pPr marL="342900" indent="-342900">
              <a:lnSpc>
                <a:spcPct val="100000"/>
              </a:lnSpc>
              <a:spcBef>
                <a:spcPts val="0"/>
              </a:spcBef>
              <a:buFont typeface="+mj-lt"/>
              <a:buAutoNum type="arabicPeriod"/>
            </a:pPr>
            <a:r>
              <a:rPr lang="pl-PL" sz="1800" dirty="0"/>
              <a:t>Potop Szwedzki</a:t>
            </a:r>
          </a:p>
          <a:p>
            <a:pPr marL="342900" indent="-342900">
              <a:lnSpc>
                <a:spcPct val="100000"/>
              </a:lnSpc>
              <a:spcBef>
                <a:spcPts val="0"/>
              </a:spcBef>
              <a:buFont typeface="+mj-lt"/>
              <a:buAutoNum type="arabicPeriod"/>
            </a:pPr>
            <a:r>
              <a:rPr lang="pl-PL" sz="1800" dirty="0"/>
              <a:t>Rozbiory Polski</a:t>
            </a:r>
          </a:p>
          <a:p>
            <a:pPr marL="342900" indent="-342900">
              <a:lnSpc>
                <a:spcPct val="100000"/>
              </a:lnSpc>
              <a:spcBef>
                <a:spcPts val="0"/>
              </a:spcBef>
              <a:buFont typeface="+mj-lt"/>
              <a:buAutoNum type="arabicPeriod"/>
            </a:pPr>
            <a:endParaRPr lang="pl-PL" sz="1800" dirty="0"/>
          </a:p>
          <a:p>
            <a:pPr marL="342900" indent="-342900">
              <a:lnSpc>
                <a:spcPct val="100000"/>
              </a:lnSpc>
              <a:spcBef>
                <a:spcPts val="0"/>
              </a:spcBef>
              <a:buFont typeface="+mj-lt"/>
              <a:buAutoNum type="arabicPeriod"/>
            </a:pPr>
            <a:endParaRPr lang="pl-PL" sz="1800" dirty="0"/>
          </a:p>
        </p:txBody>
      </p:sp>
    </p:spTree>
    <p:extLst>
      <p:ext uri="{BB962C8B-B14F-4D97-AF65-F5344CB8AC3E}">
        <p14:creationId xmlns:p14="http://schemas.microsoft.com/office/powerpoint/2010/main" val="17890414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Wydarzenia do analiz które dobrze jest znać</a:t>
            </a:r>
          </a:p>
        </p:txBody>
      </p:sp>
      <p:sp>
        <p:nvSpPr>
          <p:cNvPr id="7" name="Symbol zastępczy zawartości 4"/>
          <p:cNvSpPr txBox="1">
            <a:spLocks/>
          </p:cNvSpPr>
          <p:nvPr/>
        </p:nvSpPr>
        <p:spPr>
          <a:xfrm>
            <a:off x="7536160" y="980728"/>
            <a:ext cx="3816424" cy="5544616"/>
          </a:xfrm>
          <a:prstGeom prst="rect">
            <a:avLst/>
          </a:prstGeom>
          <a:ln>
            <a:solidFill>
              <a:schemeClr val="bg1">
                <a:lumMod val="85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342900" indent="-342900">
              <a:lnSpc>
                <a:spcPct val="100000"/>
              </a:lnSpc>
              <a:spcBef>
                <a:spcPts val="0"/>
              </a:spcBef>
              <a:buFont typeface="+mj-lt"/>
              <a:buAutoNum type="arabicPeriod"/>
            </a:pPr>
            <a:r>
              <a:rPr lang="pl-PL" sz="1800" dirty="0"/>
              <a:t>Zabicie księcia Ferdynanda w Sarajewie</a:t>
            </a:r>
          </a:p>
          <a:p>
            <a:pPr marL="342900" indent="-342900">
              <a:lnSpc>
                <a:spcPct val="100000"/>
              </a:lnSpc>
              <a:spcBef>
                <a:spcPts val="0"/>
              </a:spcBef>
              <a:buFont typeface="+mj-lt"/>
              <a:buAutoNum type="arabicPeriod"/>
            </a:pPr>
            <a:r>
              <a:rPr lang="pl-PL" sz="1800" dirty="0"/>
              <a:t>Rewolucja w Rosji</a:t>
            </a:r>
          </a:p>
          <a:p>
            <a:pPr marL="342900" indent="-342900">
              <a:lnSpc>
                <a:spcPct val="100000"/>
              </a:lnSpc>
              <a:spcBef>
                <a:spcPts val="0"/>
              </a:spcBef>
              <a:buFont typeface="+mj-lt"/>
              <a:buAutoNum type="arabicPeriod"/>
            </a:pPr>
            <a:r>
              <a:rPr lang="pl-PL" sz="1800" dirty="0"/>
              <a:t>Wojna Polsko-Rosyjska</a:t>
            </a:r>
          </a:p>
          <a:p>
            <a:pPr marL="342900" indent="-342900">
              <a:lnSpc>
                <a:spcPct val="100000"/>
              </a:lnSpc>
              <a:spcBef>
                <a:spcPts val="0"/>
              </a:spcBef>
              <a:buFont typeface="+mj-lt"/>
              <a:buAutoNum type="arabicPeriod"/>
            </a:pPr>
            <a:r>
              <a:rPr lang="pl-PL" sz="1800" dirty="0"/>
              <a:t>Powstania Śląskie</a:t>
            </a:r>
          </a:p>
          <a:p>
            <a:pPr marL="342900" indent="-342900">
              <a:lnSpc>
                <a:spcPct val="100000"/>
              </a:lnSpc>
              <a:spcBef>
                <a:spcPts val="0"/>
              </a:spcBef>
              <a:buFont typeface="+mj-lt"/>
              <a:buAutoNum type="arabicPeriod"/>
            </a:pPr>
            <a:r>
              <a:rPr lang="pl-PL" sz="1800" dirty="0"/>
              <a:t>Przewrót majowy</a:t>
            </a:r>
          </a:p>
          <a:p>
            <a:pPr marL="342900" indent="-342900">
              <a:lnSpc>
                <a:spcPct val="100000"/>
              </a:lnSpc>
              <a:spcBef>
                <a:spcPts val="0"/>
              </a:spcBef>
              <a:buFont typeface="+mj-lt"/>
              <a:buAutoNum type="arabicPeriod"/>
            </a:pPr>
            <a:r>
              <a:rPr lang="pl-PL" sz="1800" dirty="0"/>
              <a:t>Konstytucja majowa</a:t>
            </a:r>
          </a:p>
          <a:p>
            <a:pPr marL="342900" indent="-342900">
              <a:lnSpc>
                <a:spcPct val="100000"/>
              </a:lnSpc>
              <a:spcBef>
                <a:spcPts val="0"/>
              </a:spcBef>
              <a:buFont typeface="+mj-lt"/>
              <a:buAutoNum type="arabicPeriod"/>
            </a:pPr>
            <a:r>
              <a:rPr lang="pl-PL" sz="1800" dirty="0"/>
              <a:t>Atak Niemiec na ZSRR</a:t>
            </a:r>
          </a:p>
          <a:p>
            <a:pPr marL="342900" indent="-342900">
              <a:lnSpc>
                <a:spcPct val="100000"/>
              </a:lnSpc>
              <a:spcBef>
                <a:spcPts val="0"/>
              </a:spcBef>
              <a:buFont typeface="+mj-lt"/>
              <a:buAutoNum type="arabicPeriod"/>
            </a:pPr>
            <a:r>
              <a:rPr lang="pl-PL" sz="1800" dirty="0"/>
              <a:t>Atak na Pearl Harbour</a:t>
            </a:r>
          </a:p>
          <a:p>
            <a:pPr marL="342900" indent="-342900">
              <a:lnSpc>
                <a:spcPct val="100000"/>
              </a:lnSpc>
              <a:spcBef>
                <a:spcPts val="0"/>
              </a:spcBef>
              <a:buFont typeface="+mj-lt"/>
              <a:buAutoNum type="arabicPeriod"/>
            </a:pPr>
            <a:r>
              <a:rPr lang="pl-PL" sz="1800" dirty="0"/>
              <a:t>Alianci w Grecji, na Sycylii, we Włoszech</a:t>
            </a:r>
          </a:p>
          <a:p>
            <a:pPr marL="342900" indent="-342900">
              <a:lnSpc>
                <a:spcPct val="100000"/>
              </a:lnSpc>
              <a:spcBef>
                <a:spcPts val="0"/>
              </a:spcBef>
              <a:buFont typeface="+mj-lt"/>
              <a:buAutoNum type="arabicPeriod"/>
            </a:pPr>
            <a:r>
              <a:rPr lang="pl-PL" sz="1800" dirty="0"/>
              <a:t>Utworzenie Armii Andersa</a:t>
            </a:r>
          </a:p>
          <a:p>
            <a:pPr marL="342900" indent="-342900">
              <a:lnSpc>
                <a:spcPct val="100000"/>
              </a:lnSpc>
              <a:spcBef>
                <a:spcPts val="0"/>
              </a:spcBef>
              <a:buFont typeface="+mj-lt"/>
              <a:buAutoNum type="arabicPeriod"/>
            </a:pPr>
            <a:r>
              <a:rPr lang="pl-PL" sz="1800" dirty="0"/>
              <a:t>Zbrodnia w Katyniu</a:t>
            </a:r>
          </a:p>
          <a:p>
            <a:pPr marL="342900" indent="-342900">
              <a:lnSpc>
                <a:spcPct val="100000"/>
              </a:lnSpc>
              <a:spcBef>
                <a:spcPts val="0"/>
              </a:spcBef>
              <a:buFont typeface="+mj-lt"/>
              <a:buAutoNum type="arabicPeriod"/>
            </a:pPr>
            <a:r>
              <a:rPr lang="pl-PL" sz="1800" dirty="0"/>
              <a:t>Śmierć gen. Sikorskiego</a:t>
            </a:r>
          </a:p>
          <a:p>
            <a:pPr marL="342900" indent="-342900">
              <a:lnSpc>
                <a:spcPct val="100000"/>
              </a:lnSpc>
              <a:spcBef>
                <a:spcPts val="0"/>
              </a:spcBef>
              <a:buFont typeface="+mj-lt"/>
              <a:buAutoNum type="arabicPeriod"/>
            </a:pPr>
            <a:r>
              <a:rPr lang="pl-PL" sz="1800" dirty="0"/>
              <a:t>Drugi front za zachodzie</a:t>
            </a:r>
          </a:p>
          <a:p>
            <a:pPr marL="342900" indent="-342900">
              <a:lnSpc>
                <a:spcPct val="100000"/>
              </a:lnSpc>
              <a:spcBef>
                <a:spcPts val="0"/>
              </a:spcBef>
              <a:buFont typeface="+mj-lt"/>
              <a:buAutoNum type="arabicPeriod"/>
            </a:pPr>
            <a:r>
              <a:rPr lang="pl-PL" sz="1800" dirty="0"/>
              <a:t>ZSRR buduje bombę atomową</a:t>
            </a:r>
          </a:p>
          <a:p>
            <a:pPr marL="342900" indent="-342900">
              <a:lnSpc>
                <a:spcPct val="100000"/>
              </a:lnSpc>
              <a:spcBef>
                <a:spcPts val="0"/>
              </a:spcBef>
              <a:buFont typeface="+mj-lt"/>
              <a:buAutoNum type="arabicPeriod"/>
            </a:pPr>
            <a:r>
              <a:rPr lang="pl-PL" sz="1800" dirty="0"/>
              <a:t>Pierwszy satelita ziemi</a:t>
            </a:r>
          </a:p>
          <a:p>
            <a:pPr marL="342900" indent="-342900">
              <a:lnSpc>
                <a:spcPct val="100000"/>
              </a:lnSpc>
              <a:spcBef>
                <a:spcPts val="0"/>
              </a:spcBef>
              <a:buFont typeface="+mj-lt"/>
              <a:buAutoNum type="arabicPeriod"/>
            </a:pPr>
            <a:r>
              <a:rPr lang="pl-PL" sz="1800" dirty="0"/>
              <a:t>Upadek muru w Berlinie</a:t>
            </a:r>
          </a:p>
          <a:p>
            <a:pPr marL="342900" indent="-342900">
              <a:lnSpc>
                <a:spcPct val="100000"/>
              </a:lnSpc>
              <a:spcBef>
                <a:spcPts val="0"/>
              </a:spcBef>
              <a:buFont typeface="+mj-lt"/>
              <a:buAutoNum type="arabicPeriod"/>
            </a:pPr>
            <a:r>
              <a:rPr lang="pl-PL" sz="1800" dirty="0"/>
              <a:t>Rozpad ZSRR</a:t>
            </a:r>
          </a:p>
          <a:p>
            <a:pPr marL="342900" indent="-342900">
              <a:lnSpc>
                <a:spcPct val="100000"/>
              </a:lnSpc>
              <a:spcBef>
                <a:spcPts val="0"/>
              </a:spcBef>
              <a:buFont typeface="+mj-lt"/>
              <a:buAutoNum type="arabicPeriod"/>
            </a:pPr>
            <a:endParaRPr lang="pl-PL" sz="1800" dirty="0"/>
          </a:p>
        </p:txBody>
      </p:sp>
    </p:spTree>
    <p:extLst>
      <p:ext uri="{BB962C8B-B14F-4D97-AF65-F5344CB8AC3E}">
        <p14:creationId xmlns:p14="http://schemas.microsoft.com/office/powerpoint/2010/main" val="37461174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Historia świata</a:t>
            </a:r>
          </a:p>
        </p:txBody>
      </p:sp>
      <p:cxnSp>
        <p:nvCxnSpPr>
          <p:cNvPr id="38" name="Łącznik prosty 37"/>
          <p:cNvCxnSpPr/>
          <p:nvPr/>
        </p:nvCxnSpPr>
        <p:spPr>
          <a:xfrm>
            <a:off x="26335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Łącznik prosty 38"/>
          <p:cNvCxnSpPr/>
          <p:nvPr/>
        </p:nvCxnSpPr>
        <p:spPr>
          <a:xfrm>
            <a:off x="206869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Łącznik prosty 39"/>
          <p:cNvCxnSpPr/>
          <p:nvPr/>
        </p:nvCxnSpPr>
        <p:spPr>
          <a:xfrm>
            <a:off x="387404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Łącznik prosty 40"/>
          <p:cNvCxnSpPr/>
          <p:nvPr/>
        </p:nvCxnSpPr>
        <p:spPr>
          <a:xfrm>
            <a:off x="567938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Łącznik prosty 41"/>
          <p:cNvCxnSpPr/>
          <p:nvPr/>
        </p:nvCxnSpPr>
        <p:spPr>
          <a:xfrm>
            <a:off x="748473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Łącznik prosty 42"/>
          <p:cNvCxnSpPr/>
          <p:nvPr/>
        </p:nvCxnSpPr>
        <p:spPr>
          <a:xfrm>
            <a:off x="929007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Łącznik prosty 43"/>
          <p:cNvCxnSpPr/>
          <p:nvPr/>
        </p:nvCxnSpPr>
        <p:spPr>
          <a:xfrm>
            <a:off x="1109542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Line 6"/>
          <p:cNvSpPr>
            <a:spLocks noChangeShapeType="1"/>
          </p:cNvSpPr>
          <p:nvPr/>
        </p:nvSpPr>
        <p:spPr bwMode="auto">
          <a:xfrm>
            <a:off x="270902" y="5494063"/>
            <a:ext cx="11377264"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53" name="Text Box 4"/>
          <p:cNvSpPr txBox="1">
            <a:spLocks noChangeArrowheads="1"/>
          </p:cNvSpPr>
          <p:nvPr/>
        </p:nvSpPr>
        <p:spPr bwMode="auto">
          <a:xfrm>
            <a:off x="10795102" y="5833778"/>
            <a:ext cx="567488" cy="331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800" dirty="0"/>
              <a:t>2000</a:t>
            </a:r>
          </a:p>
        </p:txBody>
      </p:sp>
      <p:sp>
        <p:nvSpPr>
          <p:cNvPr id="62" name="Text Box 4"/>
          <p:cNvSpPr txBox="1">
            <a:spLocks noChangeArrowheads="1"/>
          </p:cNvSpPr>
          <p:nvPr/>
        </p:nvSpPr>
        <p:spPr bwMode="auto">
          <a:xfrm>
            <a:off x="153128" y="6337834"/>
            <a:ext cx="182768" cy="331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800" dirty="0"/>
              <a:t>0</a:t>
            </a:r>
          </a:p>
        </p:txBody>
      </p:sp>
      <p:graphicFrame>
        <p:nvGraphicFramePr>
          <p:cNvPr id="3" name="Tabela 2"/>
          <p:cNvGraphicFramePr>
            <a:graphicFrameLocks noGrp="1"/>
          </p:cNvGraphicFramePr>
          <p:nvPr>
            <p:extLst>
              <p:ext uri="{D42A27DB-BD31-4B8C-83A1-F6EECF244321}">
                <p14:modId xmlns:p14="http://schemas.microsoft.com/office/powerpoint/2010/main" val="556743311"/>
              </p:ext>
            </p:extLst>
          </p:nvPr>
        </p:nvGraphicFramePr>
        <p:xfrm>
          <a:off x="3791744" y="913120"/>
          <a:ext cx="8127999" cy="3606800"/>
        </p:xfrm>
        <a:graphic>
          <a:graphicData uri="http://schemas.openxmlformats.org/drawingml/2006/table">
            <a:tbl>
              <a:tblPr firstRow="1" bandRow="1">
                <a:tableStyleId>{5C22544A-7EE6-4342-B048-85BDC9FD1C3A}</a:tableStyleId>
              </a:tblPr>
              <a:tblGrid>
                <a:gridCol w="576064">
                  <a:extLst>
                    <a:ext uri="{9D8B030D-6E8A-4147-A177-3AD203B41FA5}">
                      <a16:colId xmlns:a16="http://schemas.microsoft.com/office/drawing/2014/main" val="20000"/>
                    </a:ext>
                  </a:extLst>
                </a:gridCol>
                <a:gridCol w="3960440">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2007319">
                  <a:extLst>
                    <a:ext uri="{9D8B030D-6E8A-4147-A177-3AD203B41FA5}">
                      <a16:colId xmlns:a16="http://schemas.microsoft.com/office/drawing/2014/main" val="20003"/>
                    </a:ext>
                  </a:extLst>
                </a:gridCol>
              </a:tblGrid>
              <a:tr h="370840">
                <a:tc>
                  <a:txBody>
                    <a:bodyPr/>
                    <a:lstStyle/>
                    <a:p>
                      <a:r>
                        <a:rPr lang="pl-PL" b="0" cap="none" spc="0" dirty="0">
                          <a:ln>
                            <a:noFill/>
                          </a:ln>
                          <a:solidFill>
                            <a:schemeClr val="tx1"/>
                          </a:solidFill>
                          <a:effectLst/>
                        </a:rPr>
                        <a:t>Lp.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a:ln>
                            <a:noFill/>
                          </a:ln>
                          <a:solidFill>
                            <a:schemeClr val="tx1"/>
                          </a:solidFill>
                          <a:effectLst/>
                        </a:rPr>
                        <a:t>Kluczowe wydarzenie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a:ln>
                            <a:noFill/>
                          </a:ln>
                          <a:solidFill>
                            <a:schemeClr val="tx1"/>
                          </a:solidFill>
                          <a:effectLst/>
                        </a:rPr>
                        <a:t>Rok od</a:t>
                      </a:r>
                      <a:r>
                        <a:rPr lang="pl-PL" b="0" cap="none" spc="0" baseline="0" dirty="0">
                          <a:ln>
                            <a:noFill/>
                          </a:ln>
                          <a:solidFill>
                            <a:schemeClr val="tx1"/>
                          </a:solidFill>
                          <a:effectLst/>
                        </a:rPr>
                        <a:t> stworzenia</a:t>
                      </a:r>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a:ln>
                            <a:noFill/>
                          </a:ln>
                          <a:solidFill>
                            <a:schemeClr val="tx1"/>
                          </a:solidFill>
                          <a:effectLst/>
                        </a:rPr>
                        <a:t>Rok wg.</a:t>
                      </a:r>
                      <a:r>
                        <a:rPr lang="pl-PL" b="0" cap="none" spc="0" baseline="0" dirty="0">
                          <a:ln>
                            <a:noFill/>
                          </a:ln>
                          <a:solidFill>
                            <a:schemeClr val="tx1"/>
                          </a:solidFill>
                          <a:effectLst/>
                        </a:rPr>
                        <a:t> kalendarza Gregoriańskiego</a:t>
                      </a:r>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ctr"/>
                      <a:r>
                        <a:rPr lang="pl-PL" b="0" cap="none" spc="0" dirty="0">
                          <a:ln>
                            <a:noFill/>
                          </a:ln>
                          <a:solidFill>
                            <a:schemeClr val="tx1"/>
                          </a:solidFill>
                          <a:effectLs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algn="ctr"/>
                      <a:r>
                        <a:rPr lang="pl-PL" b="0" cap="none" spc="0" dirty="0">
                          <a:ln>
                            <a:noFill/>
                          </a:ln>
                          <a:solidFill>
                            <a:schemeClr val="tx1"/>
                          </a:solidFill>
                          <a:effectLst/>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algn="ctr"/>
                      <a:r>
                        <a:rPr lang="pl-PL" b="0" cap="none" spc="0" dirty="0">
                          <a:ln>
                            <a:noFill/>
                          </a:ln>
                          <a:solidFill>
                            <a:schemeClr val="tx1"/>
                          </a:solidFill>
                          <a:effectLst/>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pPr algn="ctr"/>
                      <a:r>
                        <a:rPr lang="pl-PL" b="0" cap="none" spc="0" dirty="0">
                          <a:ln>
                            <a:noFill/>
                          </a:ln>
                          <a:solidFill>
                            <a:schemeClr val="tx1"/>
                          </a:solidFill>
                          <a:effectLst/>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pPr algn="ctr"/>
                      <a:r>
                        <a:rPr lang="pl-PL" b="0" cap="none" spc="0" dirty="0">
                          <a:ln>
                            <a:noFill/>
                          </a:ln>
                          <a:solidFill>
                            <a:schemeClr val="tx1"/>
                          </a:solidFill>
                          <a:effectLst/>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pPr algn="ctr"/>
                      <a:r>
                        <a:rPr lang="pl-PL" b="0" cap="none" spc="0" dirty="0">
                          <a:ln>
                            <a:noFill/>
                          </a:ln>
                          <a:solidFill>
                            <a:schemeClr val="tx1"/>
                          </a:solidFill>
                          <a:effectLst/>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pPr algn="ctr"/>
                      <a:r>
                        <a:rPr lang="pl-PL" b="0" cap="none" spc="0" dirty="0">
                          <a:ln>
                            <a:noFill/>
                          </a:ln>
                          <a:solidFill>
                            <a:schemeClr val="tx1"/>
                          </a:solidFill>
                          <a:effectLst/>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pPr algn="ctr"/>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
        <p:nvSpPr>
          <p:cNvPr id="5" name="PoleTekstowe 4"/>
          <p:cNvSpPr txBox="1"/>
          <p:nvPr/>
        </p:nvSpPr>
        <p:spPr>
          <a:xfrm>
            <a:off x="270902" y="991551"/>
            <a:ext cx="3361466" cy="2308324"/>
          </a:xfrm>
          <a:prstGeom prst="rect">
            <a:avLst/>
          </a:prstGeom>
          <a:noFill/>
        </p:spPr>
        <p:txBody>
          <a:bodyPr wrap="square" rtlCol="0">
            <a:spAutoFit/>
          </a:bodyPr>
          <a:lstStyle/>
          <a:p>
            <a:r>
              <a:rPr lang="pl-PL" b="1" dirty="0"/>
              <a:t>Zadanie:</a:t>
            </a:r>
          </a:p>
          <a:p>
            <a:pPr marL="285750" indent="-285750">
              <a:buFontTx/>
              <a:buChar char="-"/>
            </a:pPr>
            <a:r>
              <a:rPr lang="pl-PL" dirty="0"/>
              <a:t>Wpisz lata na skali</a:t>
            </a:r>
          </a:p>
          <a:p>
            <a:pPr marL="742950" lvl="1" indent="-285750">
              <a:buFontTx/>
              <a:buChar char="-"/>
            </a:pPr>
            <a:r>
              <a:rPr lang="pl-PL" dirty="0"/>
              <a:t>wg kalendarza gregoriańskiego</a:t>
            </a:r>
          </a:p>
          <a:p>
            <a:pPr marL="742950" lvl="1" indent="-285750">
              <a:buFontTx/>
              <a:buChar char="-"/>
            </a:pPr>
            <a:r>
              <a:rPr lang="pl-PL" dirty="0"/>
              <a:t>od stworzenia (kalendarz żydowski)</a:t>
            </a:r>
          </a:p>
          <a:p>
            <a:pPr marL="285750" indent="-285750">
              <a:buFontTx/>
              <a:buChar char="-"/>
            </a:pPr>
            <a:r>
              <a:rPr lang="pl-PL" dirty="0"/>
              <a:t>Zaznacz kluczowe wydarzenia opisane w Biblii</a:t>
            </a:r>
          </a:p>
        </p:txBody>
      </p:sp>
    </p:spTree>
    <p:extLst>
      <p:ext uri="{BB962C8B-B14F-4D97-AF65-F5344CB8AC3E}">
        <p14:creationId xmlns:p14="http://schemas.microsoft.com/office/powerpoint/2010/main" val="40696813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F9FE1B7-25CE-CD4C-B600-AB72938414BC}"/>
              </a:ext>
            </a:extLst>
          </p:cNvPr>
          <p:cNvSpPr>
            <a:spLocks noGrp="1"/>
          </p:cNvSpPr>
          <p:nvPr>
            <p:ph type="title"/>
          </p:nvPr>
        </p:nvSpPr>
        <p:spPr/>
        <p:txBody>
          <a:bodyPr/>
          <a:lstStyle/>
          <a:p>
            <a:r>
              <a:rPr lang="pl-PL" dirty="0"/>
              <a:t>Greckie pojęcia opisujące czas</a:t>
            </a:r>
          </a:p>
        </p:txBody>
      </p:sp>
      <p:sp>
        <p:nvSpPr>
          <p:cNvPr id="3" name="Symbol zastępczy zawartości 2">
            <a:extLst>
              <a:ext uri="{FF2B5EF4-FFF2-40B4-BE49-F238E27FC236}">
                <a16:creationId xmlns:a16="http://schemas.microsoft.com/office/drawing/2014/main" id="{839F6F67-99EF-C54A-84C3-472C6782267A}"/>
              </a:ext>
            </a:extLst>
          </p:cNvPr>
          <p:cNvSpPr>
            <a:spLocks noGrp="1"/>
          </p:cNvSpPr>
          <p:nvPr>
            <p:ph idx="1"/>
          </p:nvPr>
        </p:nvSpPr>
        <p:spPr/>
        <p:txBody>
          <a:bodyPr>
            <a:normAutofit fontScale="62500" lnSpcReduction="20000"/>
          </a:bodyPr>
          <a:lstStyle/>
          <a:p>
            <a:r>
              <a:rPr lang="el-GR" b="1" dirty="0" err="1"/>
              <a:t>αιων</a:t>
            </a:r>
            <a:r>
              <a:rPr lang="el-GR" b="1" dirty="0"/>
              <a:t> </a:t>
            </a:r>
            <a:r>
              <a:rPr lang="pl-PL" b="1" dirty="0" err="1"/>
              <a:t>aiōn</a:t>
            </a:r>
            <a:r>
              <a:rPr lang="pl-PL" b="1" dirty="0"/>
              <a:t> 165 </a:t>
            </a:r>
          </a:p>
          <a:p>
            <a:r>
              <a:rPr lang="pl-PL" dirty="0" err="1"/>
              <a:t>Aion</a:t>
            </a:r>
            <a:r>
              <a:rPr lang="pl-PL" dirty="0"/>
              <a:t> opisuje czas jako trwanie, wiek, wieczność. Wieczność będzie tu podstawowym znaczeniem i w tym też sensie używa tego terminu Platon w swoim </a:t>
            </a:r>
            <a:r>
              <a:rPr lang="pl-PL" dirty="0" err="1"/>
              <a:t>Timajosie</a:t>
            </a:r>
            <a:r>
              <a:rPr lang="pl-PL" dirty="0"/>
              <a:t>, gdy chce opisać sposób bycia najwyższych zasad i idei, a także Heraklit w swoim zagadkowym „osiemnastym fragmencie”. </a:t>
            </a:r>
            <a:r>
              <a:rPr lang="pl-PL" dirty="0" err="1"/>
              <a:t>Aion</a:t>
            </a:r>
            <a:r>
              <a:rPr lang="pl-PL" dirty="0"/>
              <a:t> może również jednak oznaczać wiek w sensie pewnego interwału czasowego; może wówczas – jak u Hezjoda, ale też jak w judeochrześcijańskiej wykładni dziejów – oznaczać pewną epokę, erę historyczną, ale może też opisywać wiek danej rzeczy o czasowym sposobie bycia, czyli np. wiek bytu ludzkiego: dzieciństwo, dojrzałość, starość.</a:t>
            </a:r>
            <a:endParaRPr lang="pl-PL" b="1" dirty="0"/>
          </a:p>
          <a:p>
            <a:r>
              <a:rPr lang="el-GR" b="1" dirty="0" err="1"/>
              <a:t>χρονος</a:t>
            </a:r>
            <a:r>
              <a:rPr lang="el-GR" b="1" dirty="0"/>
              <a:t> </a:t>
            </a:r>
            <a:r>
              <a:rPr lang="pl-PL" b="1" dirty="0" err="1"/>
              <a:t>chronos</a:t>
            </a:r>
            <a:r>
              <a:rPr lang="pl-PL" b="1" dirty="0"/>
              <a:t> 5550</a:t>
            </a:r>
          </a:p>
          <a:p>
            <a:r>
              <a:rPr lang="pl-PL" b="1" dirty="0"/>
              <a:t>Chronos to czas ujęty jako ciągłość;</a:t>
            </a:r>
            <a:r>
              <a:rPr lang="pl-PL" dirty="0"/>
              <a:t> wyraża ilościowy aspekt trwania, sekwencyjny porządek zdarzeń, możliwy dzięki rozumieniu czasu jako przepływu równych jednostek; dzięki temu właśnie może opisać czas w jego funkcji miary względem tego, co od czasu jest różne, ale co podlega zmianie. Gdy Arystoteles w IV księdze Fizyki poszukuje określenia istoty czasu jako miary, która zarazem pozwoliłaby mu zachować ontologiczną odrębność czasu, </a:t>
            </a:r>
            <a:r>
              <a:rPr lang="pl-PL" dirty="0" err="1"/>
              <a:t>chronos</a:t>
            </a:r>
            <a:r>
              <a:rPr lang="pl-PL" dirty="0"/>
              <a:t> stanowi dla niego podstawowe pojęcie.</a:t>
            </a:r>
          </a:p>
          <a:p>
            <a:r>
              <a:rPr lang="el-GR" b="1" dirty="0" err="1"/>
              <a:t>καιρος</a:t>
            </a:r>
            <a:r>
              <a:rPr lang="el-GR" b="1" dirty="0"/>
              <a:t> </a:t>
            </a:r>
            <a:r>
              <a:rPr lang="pl-PL" b="1" dirty="0" err="1"/>
              <a:t>kairos</a:t>
            </a:r>
            <a:r>
              <a:rPr lang="el-GR" b="1" dirty="0"/>
              <a:t> </a:t>
            </a:r>
            <a:r>
              <a:rPr lang="pl-PL" b="1" dirty="0"/>
              <a:t>2540</a:t>
            </a:r>
            <a:endParaRPr lang="el-GR" b="1" dirty="0"/>
          </a:p>
          <a:p>
            <a:r>
              <a:rPr lang="pl-PL" b="1" dirty="0" err="1"/>
              <a:t>Kairos</a:t>
            </a:r>
            <a:r>
              <a:rPr lang="pl-PL" dirty="0"/>
              <a:t> to „ten oto”, „ten właściwy” czas, odpowiedni moment do działania, stworzony przez okazję i niepowtarzalne, przemijające okoliczności. </a:t>
            </a:r>
            <a:r>
              <a:rPr lang="pl-PL" dirty="0" err="1"/>
              <a:t>Kairos</a:t>
            </a:r>
            <a:r>
              <a:rPr lang="pl-PL" dirty="0"/>
              <a:t> będzie zatem oznaczał krytyczny, decydujący moment, chwilę jedyną spośród wielu, chwilę doskonałą, dramatyczny, zawiązany na mgnienie oka splot okoliczności, losu i gotowości do działania.</a:t>
            </a:r>
          </a:p>
        </p:txBody>
      </p:sp>
    </p:spTree>
    <p:extLst>
      <p:ext uri="{BB962C8B-B14F-4D97-AF65-F5344CB8AC3E}">
        <p14:creationId xmlns:p14="http://schemas.microsoft.com/office/powerpoint/2010/main" val="17722076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Historia świata</a:t>
            </a:r>
          </a:p>
        </p:txBody>
      </p:sp>
      <p:cxnSp>
        <p:nvCxnSpPr>
          <p:cNvPr id="38" name="Łącznik prosty 37"/>
          <p:cNvCxnSpPr/>
          <p:nvPr/>
        </p:nvCxnSpPr>
        <p:spPr>
          <a:xfrm>
            <a:off x="26335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Łącznik prosty 38"/>
          <p:cNvCxnSpPr/>
          <p:nvPr/>
        </p:nvCxnSpPr>
        <p:spPr>
          <a:xfrm>
            <a:off x="206869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Łącznik prosty 39"/>
          <p:cNvCxnSpPr/>
          <p:nvPr/>
        </p:nvCxnSpPr>
        <p:spPr>
          <a:xfrm>
            <a:off x="387404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Łącznik prosty 40"/>
          <p:cNvCxnSpPr/>
          <p:nvPr/>
        </p:nvCxnSpPr>
        <p:spPr>
          <a:xfrm>
            <a:off x="567938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Łącznik prosty 41"/>
          <p:cNvCxnSpPr/>
          <p:nvPr/>
        </p:nvCxnSpPr>
        <p:spPr>
          <a:xfrm>
            <a:off x="748473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Łącznik prosty 42"/>
          <p:cNvCxnSpPr/>
          <p:nvPr/>
        </p:nvCxnSpPr>
        <p:spPr>
          <a:xfrm>
            <a:off x="929007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Łącznik prosty 43"/>
          <p:cNvCxnSpPr/>
          <p:nvPr/>
        </p:nvCxnSpPr>
        <p:spPr>
          <a:xfrm>
            <a:off x="1109542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Line 6"/>
          <p:cNvSpPr>
            <a:spLocks noChangeShapeType="1"/>
          </p:cNvSpPr>
          <p:nvPr/>
        </p:nvSpPr>
        <p:spPr bwMode="auto">
          <a:xfrm>
            <a:off x="270902" y="5494063"/>
            <a:ext cx="11377264"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53" name="Text Box 4"/>
          <p:cNvSpPr txBox="1">
            <a:spLocks noChangeArrowheads="1"/>
          </p:cNvSpPr>
          <p:nvPr/>
        </p:nvSpPr>
        <p:spPr bwMode="auto">
          <a:xfrm>
            <a:off x="10795102" y="5833778"/>
            <a:ext cx="567488" cy="331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800" dirty="0"/>
              <a:t>2000</a:t>
            </a:r>
          </a:p>
        </p:txBody>
      </p:sp>
      <p:sp>
        <p:nvSpPr>
          <p:cNvPr id="62" name="Text Box 4"/>
          <p:cNvSpPr txBox="1">
            <a:spLocks noChangeArrowheads="1"/>
          </p:cNvSpPr>
          <p:nvPr/>
        </p:nvSpPr>
        <p:spPr bwMode="auto">
          <a:xfrm>
            <a:off x="153128" y="6337834"/>
            <a:ext cx="182768" cy="331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800" dirty="0"/>
              <a:t>0</a:t>
            </a:r>
          </a:p>
        </p:txBody>
      </p:sp>
      <p:graphicFrame>
        <p:nvGraphicFramePr>
          <p:cNvPr id="3" name="Tabela 2"/>
          <p:cNvGraphicFramePr>
            <a:graphicFrameLocks noGrp="1"/>
          </p:cNvGraphicFramePr>
          <p:nvPr>
            <p:extLst>
              <p:ext uri="{D42A27DB-BD31-4B8C-83A1-F6EECF244321}">
                <p14:modId xmlns:p14="http://schemas.microsoft.com/office/powerpoint/2010/main" val="2427719280"/>
              </p:ext>
            </p:extLst>
          </p:nvPr>
        </p:nvGraphicFramePr>
        <p:xfrm>
          <a:off x="1271464" y="1250634"/>
          <a:ext cx="8127999" cy="3977640"/>
        </p:xfrm>
        <a:graphic>
          <a:graphicData uri="http://schemas.openxmlformats.org/drawingml/2006/table">
            <a:tbl>
              <a:tblPr firstRow="1" bandRow="1">
                <a:tableStyleId>{5C22544A-7EE6-4342-B048-85BDC9FD1C3A}</a:tableStyleId>
              </a:tblPr>
              <a:tblGrid>
                <a:gridCol w="576064">
                  <a:extLst>
                    <a:ext uri="{9D8B030D-6E8A-4147-A177-3AD203B41FA5}">
                      <a16:colId xmlns:a16="http://schemas.microsoft.com/office/drawing/2014/main" val="20000"/>
                    </a:ext>
                  </a:extLst>
                </a:gridCol>
                <a:gridCol w="3960440">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2007319">
                  <a:extLst>
                    <a:ext uri="{9D8B030D-6E8A-4147-A177-3AD203B41FA5}">
                      <a16:colId xmlns:a16="http://schemas.microsoft.com/office/drawing/2014/main" val="20003"/>
                    </a:ext>
                  </a:extLst>
                </a:gridCol>
              </a:tblGrid>
              <a:tr h="370840">
                <a:tc>
                  <a:txBody>
                    <a:bodyPr/>
                    <a:lstStyle/>
                    <a:p>
                      <a:r>
                        <a:rPr lang="pl-PL" b="0" cap="none" spc="0" dirty="0">
                          <a:ln>
                            <a:noFill/>
                          </a:ln>
                          <a:solidFill>
                            <a:schemeClr val="tx1"/>
                          </a:solidFill>
                          <a:effectLst/>
                        </a:rPr>
                        <a:t>Lp.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a:ln>
                            <a:noFill/>
                          </a:ln>
                          <a:solidFill>
                            <a:schemeClr val="tx1"/>
                          </a:solidFill>
                          <a:effectLst/>
                        </a:rPr>
                        <a:t>Kluczowe wydarzenie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pl-PL" b="0" cap="none" spc="0" dirty="0">
                          <a:ln>
                            <a:noFill/>
                          </a:ln>
                          <a:solidFill>
                            <a:schemeClr val="tx1"/>
                          </a:solidFill>
                          <a:effectLst/>
                        </a:rPr>
                        <a:t>Rok od</a:t>
                      </a:r>
                      <a:r>
                        <a:rPr lang="pl-PL" b="0" cap="none" spc="0" baseline="0" dirty="0">
                          <a:ln>
                            <a:noFill/>
                          </a:ln>
                          <a:solidFill>
                            <a:schemeClr val="tx1"/>
                          </a:solidFill>
                          <a:effectLst/>
                        </a:rPr>
                        <a:t> stworzenia</a:t>
                      </a:r>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pl-PL" b="0" cap="none" spc="0" dirty="0">
                          <a:ln>
                            <a:noFill/>
                          </a:ln>
                          <a:solidFill>
                            <a:schemeClr val="tx1"/>
                          </a:solidFill>
                          <a:effectLst/>
                        </a:rPr>
                        <a:t>Rok wg.</a:t>
                      </a:r>
                      <a:r>
                        <a:rPr lang="pl-PL" b="0" cap="none" spc="0" baseline="0" dirty="0">
                          <a:ln>
                            <a:noFill/>
                          </a:ln>
                          <a:solidFill>
                            <a:schemeClr val="tx1"/>
                          </a:solidFill>
                          <a:effectLst/>
                        </a:rPr>
                        <a:t> kalendarza Gregoriańskiego</a:t>
                      </a:r>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ctr"/>
                      <a:r>
                        <a:rPr lang="pl-PL" b="0" cap="none" spc="0" dirty="0">
                          <a:ln>
                            <a:noFill/>
                          </a:ln>
                          <a:solidFill>
                            <a:schemeClr val="tx1"/>
                          </a:solidFill>
                          <a:effectLs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a:ln>
                            <a:noFill/>
                          </a:ln>
                          <a:solidFill>
                            <a:schemeClr val="tx1"/>
                          </a:solidFill>
                          <a:effectLst/>
                        </a:rPr>
                        <a:t>Stworzenie świata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pl-PL" b="0" cap="none" spc="0" dirty="0">
                          <a:ln>
                            <a:noFill/>
                          </a:ln>
                          <a:solidFill>
                            <a:schemeClr val="tx1"/>
                          </a:solidFill>
                          <a:effectLs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pl-PL" b="0" cap="none" spc="0" dirty="0">
                          <a:ln>
                            <a:noFill/>
                          </a:ln>
                          <a:solidFill>
                            <a:schemeClr val="tx1"/>
                          </a:solidFill>
                          <a:effectLst/>
                        </a:rPr>
                        <a:t>około -4000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algn="ctr"/>
                      <a:r>
                        <a:rPr lang="pl-PL" b="0" cap="none" spc="0" dirty="0">
                          <a:ln>
                            <a:noFill/>
                          </a:ln>
                          <a:solidFill>
                            <a:schemeClr val="tx1"/>
                          </a:solidFill>
                          <a:effectLst/>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a:ln>
                            <a:noFill/>
                          </a:ln>
                          <a:solidFill>
                            <a:schemeClr val="tx1"/>
                          </a:solidFill>
                          <a:effectLst/>
                        </a:rPr>
                        <a:t>Potop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pl-PL" b="0" cap="none" spc="0" dirty="0">
                          <a:ln>
                            <a:noFill/>
                          </a:ln>
                          <a:solidFill>
                            <a:schemeClr val="tx1"/>
                          </a:solidFill>
                          <a:effectLst/>
                        </a:rPr>
                        <a:t>1657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pl-PL" b="0" cap="none" spc="0" dirty="0">
                          <a:ln>
                            <a:noFill/>
                          </a:ln>
                          <a:solidFill>
                            <a:schemeClr val="tx1"/>
                          </a:solidFill>
                          <a:effectLst/>
                        </a:rPr>
                        <a:t>około -2400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algn="ctr"/>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err="1">
                          <a:ln>
                            <a:noFill/>
                          </a:ln>
                          <a:solidFill>
                            <a:schemeClr val="tx1"/>
                          </a:solidFill>
                          <a:effectLst/>
                        </a:rPr>
                        <a:t>Abracham</a:t>
                      </a:r>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pl-PL" b="0" cap="none" spc="0" dirty="0">
                          <a:ln>
                            <a:noFill/>
                          </a:ln>
                          <a:solidFill>
                            <a:schemeClr val="tx1"/>
                          </a:solidFill>
                          <a:effectLst/>
                        </a:rPr>
                        <a:t>-2000 (-1800?)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3402105"/>
                  </a:ext>
                </a:extLst>
              </a:tr>
              <a:tr h="370840">
                <a:tc>
                  <a:txBody>
                    <a:bodyPr/>
                    <a:lstStyle/>
                    <a:p>
                      <a:pPr algn="ctr"/>
                      <a:r>
                        <a:rPr lang="pl-PL" b="0" cap="none" spc="0" dirty="0">
                          <a:ln>
                            <a:noFill/>
                          </a:ln>
                          <a:solidFill>
                            <a:schemeClr val="tx1"/>
                          </a:solidFill>
                          <a:effectLst/>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a:ln>
                            <a:noFill/>
                          </a:ln>
                          <a:solidFill>
                            <a:schemeClr val="tx1"/>
                          </a:solidFill>
                          <a:effectLst/>
                        </a:rPr>
                        <a:t>Wyjście z Egiptu – Mojżesz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pl-PL" b="0" cap="none" spc="0" dirty="0">
                          <a:ln>
                            <a:noFill/>
                          </a:ln>
                          <a:solidFill>
                            <a:schemeClr val="tx1"/>
                          </a:solidFill>
                          <a:effectLst/>
                        </a:rPr>
                        <a:t>około 2600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pl-PL" b="0" cap="none" spc="0" dirty="0">
                          <a:ln>
                            <a:noFill/>
                          </a:ln>
                          <a:solidFill>
                            <a:schemeClr val="tx1"/>
                          </a:solidFill>
                          <a:effectLst/>
                        </a:rPr>
                        <a:t>-1400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pPr algn="ctr"/>
                      <a:r>
                        <a:rPr lang="pl-PL" b="0" cap="none" spc="0" dirty="0">
                          <a:ln>
                            <a:noFill/>
                          </a:ln>
                          <a:solidFill>
                            <a:schemeClr val="tx1"/>
                          </a:solidFill>
                          <a:effectLst/>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a:ln>
                            <a:noFill/>
                          </a:ln>
                          <a:solidFill>
                            <a:schemeClr val="tx1"/>
                          </a:solidFill>
                          <a:effectLst/>
                        </a:rPr>
                        <a:t>Świątynia Salomona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pl-PL" b="0" cap="none" spc="0" dirty="0">
                          <a:ln>
                            <a:noFill/>
                          </a:ln>
                          <a:solidFill>
                            <a:schemeClr val="tx1"/>
                          </a:solidFill>
                          <a:effectLst/>
                        </a:rPr>
                        <a:t>-966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pPr algn="ctr"/>
                      <a:r>
                        <a:rPr lang="pl-PL" b="0" cap="none" spc="0" dirty="0">
                          <a:ln>
                            <a:noFill/>
                          </a:ln>
                          <a:solidFill>
                            <a:schemeClr val="tx1"/>
                          </a:solidFill>
                          <a:effectLst/>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a:ln>
                            <a:noFill/>
                          </a:ln>
                          <a:solidFill>
                            <a:schemeClr val="tx1"/>
                          </a:solidFill>
                          <a:effectLst/>
                        </a:rPr>
                        <a:t>Zburzenie Świątyni Salomona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pPr algn="ctr"/>
                      <a:r>
                        <a:rPr lang="pl-PL" b="0" cap="none" spc="0" dirty="0">
                          <a:ln>
                            <a:noFill/>
                          </a:ln>
                          <a:solidFill>
                            <a:schemeClr val="tx1"/>
                          </a:solidFill>
                          <a:effectLst/>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a:ln>
                            <a:noFill/>
                          </a:ln>
                          <a:solidFill>
                            <a:schemeClr val="tx1"/>
                          </a:solidFill>
                          <a:effectLst/>
                        </a:rPr>
                        <a:t>Ukrzyżowanie Pana Jezusa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pl-PL" b="0" cap="none" spc="0" dirty="0">
                          <a:ln>
                            <a:noFill/>
                          </a:ln>
                          <a:solidFill>
                            <a:schemeClr val="tx1"/>
                          </a:solidFill>
                          <a:effectLst/>
                        </a:rPr>
                        <a:t>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pPr algn="ctr"/>
                      <a:r>
                        <a:rPr lang="pl-PL" b="0" cap="none" spc="0" dirty="0">
                          <a:ln>
                            <a:noFill/>
                          </a:ln>
                          <a:solidFill>
                            <a:schemeClr val="tx1"/>
                          </a:solidFill>
                          <a:effectLst/>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a:ln>
                            <a:noFill/>
                          </a:ln>
                          <a:solidFill>
                            <a:schemeClr val="tx1"/>
                          </a:solidFill>
                          <a:effectLst/>
                        </a:rPr>
                        <a:t>Powstanie państwa Izrael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pl-PL" b="0" cap="none" spc="0" dirty="0">
                          <a:ln>
                            <a:noFill/>
                          </a:ln>
                          <a:solidFill>
                            <a:schemeClr val="tx1"/>
                          </a:solidFill>
                          <a:effectLst/>
                        </a:rPr>
                        <a:t>1948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pPr algn="ctr"/>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86034917"/>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normAutofit/>
          </a:bodyPr>
          <a:lstStyle/>
          <a:p>
            <a:r>
              <a:rPr lang="pl-PL" dirty="0"/>
              <a:t>Czasy objawienie, spisania i udostępniania Biblii</a:t>
            </a:r>
          </a:p>
        </p:txBody>
      </p:sp>
      <p:cxnSp>
        <p:nvCxnSpPr>
          <p:cNvPr id="38" name="Łącznik prosty 37"/>
          <p:cNvCxnSpPr/>
          <p:nvPr/>
        </p:nvCxnSpPr>
        <p:spPr>
          <a:xfrm>
            <a:off x="263352" y="5332045"/>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Łącznik prosty 38"/>
          <p:cNvCxnSpPr/>
          <p:nvPr/>
        </p:nvCxnSpPr>
        <p:spPr>
          <a:xfrm>
            <a:off x="2854890" y="5332045"/>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 Box 4"/>
          <p:cNvSpPr txBox="1">
            <a:spLocks noChangeArrowheads="1"/>
          </p:cNvSpPr>
          <p:nvPr/>
        </p:nvSpPr>
        <p:spPr bwMode="auto">
          <a:xfrm>
            <a:off x="5356283" y="5704062"/>
            <a:ext cx="139487"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0</a:t>
            </a:r>
          </a:p>
        </p:txBody>
      </p:sp>
      <p:sp>
        <p:nvSpPr>
          <p:cNvPr id="48" name="Text Box 4"/>
          <p:cNvSpPr txBox="1">
            <a:spLocks noChangeArrowheads="1"/>
          </p:cNvSpPr>
          <p:nvPr/>
        </p:nvSpPr>
        <p:spPr bwMode="auto">
          <a:xfrm>
            <a:off x="2593964" y="5704063"/>
            <a:ext cx="445661"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-1000</a:t>
            </a:r>
          </a:p>
        </p:txBody>
      </p:sp>
      <p:sp>
        <p:nvSpPr>
          <p:cNvPr id="51" name="Text Box 4"/>
          <p:cNvSpPr txBox="1">
            <a:spLocks noChangeArrowheads="1"/>
          </p:cNvSpPr>
          <p:nvPr/>
        </p:nvSpPr>
        <p:spPr bwMode="auto">
          <a:xfrm>
            <a:off x="7873498" y="5703341"/>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1000</a:t>
            </a:r>
          </a:p>
        </p:txBody>
      </p:sp>
      <p:sp>
        <p:nvSpPr>
          <p:cNvPr id="53" name="Text Box 4"/>
          <p:cNvSpPr txBox="1">
            <a:spLocks noChangeArrowheads="1"/>
          </p:cNvSpPr>
          <p:nvPr/>
        </p:nvSpPr>
        <p:spPr bwMode="auto">
          <a:xfrm>
            <a:off x="10426941" y="5703340"/>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2000</a:t>
            </a:r>
          </a:p>
        </p:txBody>
      </p:sp>
      <p:sp>
        <p:nvSpPr>
          <p:cNvPr id="54" name="Text Box 4"/>
          <p:cNvSpPr txBox="1">
            <a:spLocks noChangeArrowheads="1"/>
          </p:cNvSpPr>
          <p:nvPr/>
        </p:nvSpPr>
        <p:spPr bwMode="auto">
          <a:xfrm>
            <a:off x="40521" y="5704064"/>
            <a:ext cx="445661"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-2000</a:t>
            </a:r>
          </a:p>
        </p:txBody>
      </p:sp>
      <p:cxnSp>
        <p:nvCxnSpPr>
          <p:cNvPr id="29" name="Łącznik prosty 28"/>
          <p:cNvCxnSpPr/>
          <p:nvPr/>
        </p:nvCxnSpPr>
        <p:spPr>
          <a:xfrm>
            <a:off x="5446428" y="5332045"/>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Łącznik prosty 29"/>
          <p:cNvCxnSpPr/>
          <p:nvPr/>
        </p:nvCxnSpPr>
        <p:spPr>
          <a:xfrm>
            <a:off x="8037966" y="5332045"/>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Łącznik prosty 30"/>
          <p:cNvCxnSpPr/>
          <p:nvPr/>
        </p:nvCxnSpPr>
        <p:spPr>
          <a:xfrm>
            <a:off x="10629503" y="5332045"/>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Line 6"/>
          <p:cNvSpPr>
            <a:spLocks noChangeShapeType="1"/>
          </p:cNvSpPr>
          <p:nvPr/>
        </p:nvSpPr>
        <p:spPr bwMode="auto">
          <a:xfrm>
            <a:off x="270902" y="5494063"/>
            <a:ext cx="11377264"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grpSp>
        <p:nvGrpSpPr>
          <p:cNvPr id="36" name="Grupa 35"/>
          <p:cNvGrpSpPr/>
          <p:nvPr/>
        </p:nvGrpSpPr>
        <p:grpSpPr>
          <a:xfrm>
            <a:off x="5281082" y="4609198"/>
            <a:ext cx="429376" cy="655918"/>
            <a:chOff x="2957194" y="2798382"/>
            <a:chExt cx="419732" cy="641186"/>
          </a:xfrm>
        </p:grpSpPr>
        <p:sp>
          <p:nvSpPr>
            <p:cNvPr id="37" name="Line 32"/>
            <p:cNvSpPr>
              <a:spLocks noChangeShapeType="1"/>
            </p:cNvSpPr>
            <p:nvPr/>
          </p:nvSpPr>
          <p:spPr bwMode="auto">
            <a:xfrm>
              <a:off x="2957194" y="3002294"/>
              <a:ext cx="419732" cy="0"/>
            </a:xfrm>
            <a:prstGeom prst="line">
              <a:avLst/>
            </a:prstGeom>
            <a:noFill/>
            <a:ln w="152400">
              <a:solidFill>
                <a:schemeClr val="tx1"/>
              </a:solidFill>
              <a:round/>
              <a:headEnd/>
              <a:tailEnd/>
            </a:ln>
            <a:effectLst/>
            <a:extLst>
              <a:ext uri="{909E8E84-426E-40dd-AFC4-6F175D3DCCD1}"/>
              <a:ext uri="{AF507438-7753-43e0-B8FC-AC1667EBCBE1}"/>
            </a:extLst>
          </p:spPr>
          <p:txBody>
            <a:bodyPr wrap="none"/>
            <a:lstStyle/>
            <a:p>
              <a:pPr>
                <a:lnSpc>
                  <a:spcPct val="90000"/>
                </a:lnSpc>
                <a:spcBef>
                  <a:spcPct val="50000"/>
                </a:spcBef>
                <a:defRPr/>
              </a:pPr>
              <a:endParaRPr lang="pl-PL">
                <a:latin typeface="Arial" charset="0"/>
              </a:endParaRPr>
            </a:p>
          </p:txBody>
        </p:sp>
        <p:sp>
          <p:nvSpPr>
            <p:cNvPr id="49" name="Line 32"/>
            <p:cNvSpPr>
              <a:spLocks noChangeShapeType="1"/>
            </p:cNvSpPr>
            <p:nvPr/>
          </p:nvSpPr>
          <p:spPr bwMode="auto">
            <a:xfrm flipV="1">
              <a:off x="3167060" y="2798382"/>
              <a:ext cx="1" cy="641186"/>
            </a:xfrm>
            <a:prstGeom prst="line">
              <a:avLst/>
            </a:prstGeom>
            <a:noFill/>
            <a:ln w="152400">
              <a:solidFill>
                <a:schemeClr val="tx1"/>
              </a:solidFill>
              <a:round/>
              <a:headEnd/>
              <a:tailEnd/>
            </a:ln>
            <a:effectLst/>
            <a:extLst>
              <a:ext uri="{909E8E84-426E-40dd-AFC4-6F175D3DCCD1}"/>
              <a:ext uri="{AF507438-7753-43e0-B8FC-AC1667EBCBE1}"/>
            </a:extLst>
          </p:spPr>
          <p:txBody>
            <a:bodyPr wrap="none"/>
            <a:lstStyle/>
            <a:p>
              <a:pPr>
                <a:lnSpc>
                  <a:spcPct val="90000"/>
                </a:lnSpc>
                <a:spcBef>
                  <a:spcPct val="50000"/>
                </a:spcBef>
                <a:defRPr/>
              </a:pPr>
              <a:endParaRPr lang="pl-PL">
                <a:latin typeface="Arial" charset="0"/>
              </a:endParaRPr>
            </a:p>
          </p:txBody>
        </p:sp>
      </p:grpSp>
      <p:sp>
        <p:nvSpPr>
          <p:cNvPr id="55" name="Line 5"/>
          <p:cNvSpPr>
            <a:spLocks noChangeShapeType="1"/>
          </p:cNvSpPr>
          <p:nvPr/>
        </p:nvSpPr>
        <p:spPr bwMode="auto">
          <a:xfrm>
            <a:off x="-7333159" y="3068960"/>
            <a:ext cx="3600400" cy="0"/>
          </a:xfrm>
          <a:prstGeom prst="line">
            <a:avLst/>
          </a:prstGeom>
          <a:noFill/>
          <a:ln w="57150">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graphicFrame>
        <p:nvGraphicFramePr>
          <p:cNvPr id="35" name="Tabela 34"/>
          <p:cNvGraphicFramePr>
            <a:graphicFrameLocks noGrp="1"/>
          </p:cNvGraphicFramePr>
          <p:nvPr>
            <p:extLst>
              <p:ext uri="{D42A27DB-BD31-4B8C-83A1-F6EECF244321}">
                <p14:modId xmlns:p14="http://schemas.microsoft.com/office/powerpoint/2010/main" val="1757572588"/>
              </p:ext>
            </p:extLst>
          </p:nvPr>
        </p:nvGraphicFramePr>
        <p:xfrm>
          <a:off x="3791744" y="913120"/>
          <a:ext cx="7856422" cy="3337560"/>
        </p:xfrm>
        <a:graphic>
          <a:graphicData uri="http://schemas.openxmlformats.org/drawingml/2006/table">
            <a:tbl>
              <a:tblPr firstRow="1" bandRow="1">
                <a:tableStyleId>{5C22544A-7EE6-4342-B048-85BDC9FD1C3A}</a:tableStyleId>
              </a:tblPr>
              <a:tblGrid>
                <a:gridCol w="691614">
                  <a:extLst>
                    <a:ext uri="{9D8B030D-6E8A-4147-A177-3AD203B41FA5}">
                      <a16:colId xmlns:a16="http://schemas.microsoft.com/office/drawing/2014/main" val="20000"/>
                    </a:ext>
                  </a:extLst>
                </a:gridCol>
                <a:gridCol w="5213042">
                  <a:extLst>
                    <a:ext uri="{9D8B030D-6E8A-4147-A177-3AD203B41FA5}">
                      <a16:colId xmlns:a16="http://schemas.microsoft.com/office/drawing/2014/main" val="20001"/>
                    </a:ext>
                  </a:extLst>
                </a:gridCol>
                <a:gridCol w="1951766">
                  <a:extLst>
                    <a:ext uri="{9D8B030D-6E8A-4147-A177-3AD203B41FA5}">
                      <a16:colId xmlns:a16="http://schemas.microsoft.com/office/drawing/2014/main" val="20002"/>
                    </a:ext>
                  </a:extLst>
                </a:gridCol>
              </a:tblGrid>
              <a:tr h="370840">
                <a:tc>
                  <a:txBody>
                    <a:bodyPr/>
                    <a:lstStyle/>
                    <a:p>
                      <a:r>
                        <a:rPr lang="pl-PL" b="0" cap="none" spc="0" dirty="0">
                          <a:ln>
                            <a:noFill/>
                          </a:ln>
                          <a:solidFill>
                            <a:schemeClr val="tx1"/>
                          </a:solidFill>
                          <a:effectLst/>
                        </a:rPr>
                        <a:t>Lp.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a:ln>
                            <a:noFill/>
                          </a:ln>
                          <a:solidFill>
                            <a:schemeClr val="tx1"/>
                          </a:solidFill>
                          <a:effectLst/>
                        </a:rPr>
                        <a:t>Kluczowe wydarzenie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a:ln>
                            <a:noFill/>
                          </a:ln>
                          <a:solidFill>
                            <a:schemeClr val="tx1"/>
                          </a:solidFill>
                          <a:effectLst/>
                        </a:rPr>
                        <a:t>Rok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ctr"/>
                      <a:r>
                        <a:rPr lang="pl-PL" b="0" cap="none" spc="0" dirty="0">
                          <a:ln>
                            <a:noFill/>
                          </a:ln>
                          <a:solidFill>
                            <a:schemeClr val="tx1"/>
                          </a:solidFill>
                          <a:effectLs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a:ln>
                            <a:noFill/>
                          </a:ln>
                          <a:solidFill>
                            <a:schemeClr val="tx1"/>
                          </a:solidFill>
                          <a:effectLst/>
                        </a:rPr>
                        <a:t>Mojżesz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algn="ctr"/>
                      <a:r>
                        <a:rPr lang="pl-PL" b="0" cap="none" spc="0" dirty="0">
                          <a:ln>
                            <a:noFill/>
                          </a:ln>
                          <a:solidFill>
                            <a:schemeClr val="tx1"/>
                          </a:solidFill>
                          <a:effectLst/>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algn="ctr"/>
                      <a:r>
                        <a:rPr lang="pl-PL" b="0" cap="none" spc="0" dirty="0">
                          <a:ln>
                            <a:noFill/>
                          </a:ln>
                          <a:solidFill>
                            <a:schemeClr val="tx1"/>
                          </a:solidFill>
                          <a:effectLst/>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a:ln>
                            <a:noFill/>
                          </a:ln>
                          <a:solidFill>
                            <a:schemeClr val="tx1"/>
                          </a:solidFill>
                          <a:effectLst/>
                        </a:rPr>
                        <a:t>Dawid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pPr algn="ctr"/>
                      <a:r>
                        <a:rPr lang="pl-PL" b="0" cap="none" spc="0" dirty="0">
                          <a:ln>
                            <a:noFill/>
                          </a:ln>
                          <a:solidFill>
                            <a:schemeClr val="tx1"/>
                          </a:solidFill>
                          <a:effectLst/>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pPr algn="ctr"/>
                      <a:r>
                        <a:rPr lang="pl-PL" b="0" cap="none" spc="0" dirty="0">
                          <a:ln>
                            <a:noFill/>
                          </a:ln>
                          <a:solidFill>
                            <a:schemeClr val="tx1"/>
                          </a:solidFill>
                          <a:effectLst/>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a:ln>
                            <a:noFill/>
                          </a:ln>
                          <a:solidFill>
                            <a:schemeClr val="tx1"/>
                          </a:solidFill>
                          <a:effectLst/>
                        </a:rPr>
                        <a:t>Izajasz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pPr algn="ctr"/>
                      <a:r>
                        <a:rPr lang="pl-PL" b="0" cap="none" spc="0" dirty="0">
                          <a:ln>
                            <a:noFill/>
                          </a:ln>
                          <a:solidFill>
                            <a:schemeClr val="tx1"/>
                          </a:solidFill>
                          <a:effectLst/>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a:ln>
                            <a:noFill/>
                          </a:ln>
                          <a:solidFill>
                            <a:schemeClr val="tx1"/>
                          </a:solidFill>
                          <a:effectLst/>
                        </a:rPr>
                        <a:t>Daniel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pPr algn="ctr"/>
                      <a:r>
                        <a:rPr lang="pl-PL" b="0" cap="none" spc="0" dirty="0">
                          <a:ln>
                            <a:noFill/>
                          </a:ln>
                          <a:solidFill>
                            <a:schemeClr val="tx1"/>
                          </a:solidFill>
                          <a:effectLst/>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pPr algn="ctr"/>
                      <a:r>
                        <a:rPr lang="pl-PL" b="0" cap="none" spc="0" dirty="0">
                          <a:ln>
                            <a:noFill/>
                          </a:ln>
                          <a:solidFill>
                            <a:schemeClr val="tx1"/>
                          </a:solidFill>
                          <a:effectLst/>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a:ln>
                            <a:noFill/>
                          </a:ln>
                          <a:solidFill>
                            <a:schemeClr val="tx1"/>
                          </a:solidFill>
                          <a:effectLst/>
                        </a:rPr>
                        <a:t>Apostoł Jan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
        <p:nvSpPr>
          <p:cNvPr id="40" name="PoleTekstowe 39"/>
          <p:cNvSpPr txBox="1"/>
          <p:nvPr/>
        </p:nvSpPr>
        <p:spPr>
          <a:xfrm>
            <a:off x="270902" y="991551"/>
            <a:ext cx="3361466" cy="2585323"/>
          </a:xfrm>
          <a:prstGeom prst="rect">
            <a:avLst/>
          </a:prstGeom>
          <a:noFill/>
        </p:spPr>
        <p:txBody>
          <a:bodyPr wrap="square" rtlCol="0">
            <a:spAutoFit/>
          </a:bodyPr>
          <a:lstStyle/>
          <a:p>
            <a:r>
              <a:rPr lang="pl-PL" b="1" dirty="0"/>
              <a:t>Zadanie:</a:t>
            </a:r>
          </a:p>
          <a:p>
            <a:pPr marL="285750" indent="-285750">
              <a:buFontTx/>
              <a:buChar char="-"/>
            </a:pPr>
            <a:r>
              <a:rPr lang="pl-PL" dirty="0"/>
              <a:t>Określ lata życia autora</a:t>
            </a:r>
          </a:p>
          <a:p>
            <a:pPr marL="285750" indent="-285750">
              <a:buFontTx/>
              <a:buChar char="-"/>
            </a:pPr>
            <a:r>
              <a:rPr lang="pl-PL" dirty="0"/>
              <a:t>Zaznacz czasy</a:t>
            </a:r>
          </a:p>
          <a:p>
            <a:pPr marL="742950" lvl="1" indent="-285750">
              <a:buFontTx/>
              <a:buChar char="-"/>
            </a:pPr>
            <a:r>
              <a:rPr lang="pl-PL" dirty="0"/>
              <a:t>Czasy sędziów</a:t>
            </a:r>
          </a:p>
          <a:p>
            <a:pPr marL="742950" lvl="1" indent="-285750">
              <a:buFontTx/>
              <a:buChar char="-"/>
            </a:pPr>
            <a:r>
              <a:rPr lang="pl-PL" dirty="0"/>
              <a:t>Królestwo Izraela</a:t>
            </a:r>
          </a:p>
          <a:p>
            <a:pPr marL="742950" lvl="1" indent="-285750">
              <a:buFontTx/>
              <a:buChar char="-"/>
            </a:pPr>
            <a:r>
              <a:rPr lang="pl-PL" dirty="0"/>
              <a:t>Niewola Babilońska</a:t>
            </a:r>
          </a:p>
          <a:p>
            <a:pPr marL="742950" lvl="1" indent="-285750">
              <a:buFontTx/>
              <a:buChar char="-"/>
            </a:pPr>
            <a:r>
              <a:rPr lang="pl-PL" dirty="0"/>
              <a:t>Czasy apostolskie</a:t>
            </a:r>
          </a:p>
          <a:p>
            <a:pPr marL="742950" lvl="1" indent="-285750">
              <a:buFontTx/>
              <a:buChar char="-"/>
            </a:pPr>
            <a:r>
              <a:rPr lang="pl-PL" dirty="0"/>
              <a:t>Średniowiecze</a:t>
            </a:r>
          </a:p>
          <a:p>
            <a:pPr marL="742950" lvl="1" indent="-285750">
              <a:buFontTx/>
              <a:buChar char="-"/>
            </a:pPr>
            <a:r>
              <a:rPr lang="pl-PL" dirty="0"/>
              <a:t>Imperium muzułmańskie</a:t>
            </a:r>
          </a:p>
        </p:txBody>
      </p:sp>
    </p:spTree>
    <p:extLst>
      <p:ext uri="{BB962C8B-B14F-4D97-AF65-F5344CB8AC3E}">
        <p14:creationId xmlns:p14="http://schemas.microsoft.com/office/powerpoint/2010/main" val="1101958598"/>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Krótki wiek XX i jeszcze trochę</a:t>
            </a:r>
          </a:p>
        </p:txBody>
      </p:sp>
      <p:cxnSp>
        <p:nvCxnSpPr>
          <p:cNvPr id="38" name="Łącznik prosty 37"/>
          <p:cNvCxnSpPr/>
          <p:nvPr/>
        </p:nvCxnSpPr>
        <p:spPr>
          <a:xfrm>
            <a:off x="26335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Łącznik prosty 38"/>
          <p:cNvCxnSpPr/>
          <p:nvPr/>
        </p:nvCxnSpPr>
        <p:spPr>
          <a:xfrm>
            <a:off x="206869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Łącznik prosty 39"/>
          <p:cNvCxnSpPr/>
          <p:nvPr/>
        </p:nvCxnSpPr>
        <p:spPr>
          <a:xfrm>
            <a:off x="387404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Łącznik prosty 40"/>
          <p:cNvCxnSpPr/>
          <p:nvPr/>
        </p:nvCxnSpPr>
        <p:spPr>
          <a:xfrm>
            <a:off x="567938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Łącznik prosty 41"/>
          <p:cNvCxnSpPr/>
          <p:nvPr/>
        </p:nvCxnSpPr>
        <p:spPr>
          <a:xfrm>
            <a:off x="748473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Łącznik prosty 42"/>
          <p:cNvCxnSpPr/>
          <p:nvPr/>
        </p:nvCxnSpPr>
        <p:spPr>
          <a:xfrm>
            <a:off x="929007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Łącznik prosty 43"/>
          <p:cNvCxnSpPr/>
          <p:nvPr/>
        </p:nvCxnSpPr>
        <p:spPr>
          <a:xfrm>
            <a:off x="1109542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Line 6"/>
          <p:cNvSpPr>
            <a:spLocks noChangeShapeType="1"/>
          </p:cNvSpPr>
          <p:nvPr/>
        </p:nvSpPr>
        <p:spPr bwMode="auto">
          <a:xfrm>
            <a:off x="270902" y="5494063"/>
            <a:ext cx="11377264"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46" name="Text Box 4"/>
          <p:cNvSpPr txBox="1">
            <a:spLocks noChangeArrowheads="1"/>
          </p:cNvSpPr>
          <p:nvPr/>
        </p:nvSpPr>
        <p:spPr bwMode="auto">
          <a:xfrm>
            <a:off x="5465630"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1960</a:t>
            </a:r>
          </a:p>
        </p:txBody>
      </p:sp>
      <p:sp>
        <p:nvSpPr>
          <p:cNvPr id="47" name="Text Box 4"/>
          <p:cNvSpPr txBox="1">
            <a:spLocks noChangeArrowheads="1"/>
          </p:cNvSpPr>
          <p:nvPr/>
        </p:nvSpPr>
        <p:spPr bwMode="auto">
          <a:xfrm>
            <a:off x="9076318"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2000</a:t>
            </a:r>
          </a:p>
        </p:txBody>
      </p:sp>
      <p:sp>
        <p:nvSpPr>
          <p:cNvPr id="48" name="Text Box 4"/>
          <p:cNvSpPr txBox="1">
            <a:spLocks noChangeArrowheads="1"/>
          </p:cNvSpPr>
          <p:nvPr/>
        </p:nvSpPr>
        <p:spPr bwMode="auto">
          <a:xfrm>
            <a:off x="3660286"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1940</a:t>
            </a:r>
          </a:p>
        </p:txBody>
      </p:sp>
      <p:sp>
        <p:nvSpPr>
          <p:cNvPr id="50" name="Text Box 4"/>
          <p:cNvSpPr txBox="1">
            <a:spLocks noChangeArrowheads="1"/>
          </p:cNvSpPr>
          <p:nvPr/>
        </p:nvSpPr>
        <p:spPr bwMode="auto">
          <a:xfrm>
            <a:off x="1854942"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1920</a:t>
            </a:r>
          </a:p>
        </p:txBody>
      </p:sp>
      <p:sp>
        <p:nvSpPr>
          <p:cNvPr id="51" name="Text Box 4"/>
          <p:cNvSpPr txBox="1">
            <a:spLocks noChangeArrowheads="1"/>
          </p:cNvSpPr>
          <p:nvPr/>
        </p:nvSpPr>
        <p:spPr bwMode="auto">
          <a:xfrm>
            <a:off x="7270974"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1980</a:t>
            </a:r>
          </a:p>
        </p:txBody>
      </p:sp>
      <p:sp>
        <p:nvSpPr>
          <p:cNvPr id="53" name="Text Box 4"/>
          <p:cNvSpPr txBox="1">
            <a:spLocks noChangeArrowheads="1"/>
          </p:cNvSpPr>
          <p:nvPr/>
        </p:nvSpPr>
        <p:spPr bwMode="auto">
          <a:xfrm>
            <a:off x="10881662"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2020</a:t>
            </a:r>
          </a:p>
        </p:txBody>
      </p:sp>
      <p:sp>
        <p:nvSpPr>
          <p:cNvPr id="54" name="Text Box 4"/>
          <p:cNvSpPr txBox="1">
            <a:spLocks noChangeArrowheads="1"/>
          </p:cNvSpPr>
          <p:nvPr/>
        </p:nvSpPr>
        <p:spPr bwMode="auto">
          <a:xfrm>
            <a:off x="49598"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1900</a:t>
            </a:r>
          </a:p>
        </p:txBody>
      </p:sp>
      <p:cxnSp>
        <p:nvCxnSpPr>
          <p:cNvPr id="3" name="Łącznik prosty 2"/>
          <p:cNvCxnSpPr/>
          <p:nvPr/>
        </p:nvCxnSpPr>
        <p:spPr>
          <a:xfrm flipH="1">
            <a:off x="1487488" y="5445224"/>
            <a:ext cx="511470" cy="0"/>
          </a:xfrm>
          <a:prstGeom prst="line">
            <a:avLst/>
          </a:prstGeom>
          <a:ln w="279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Łącznik prosty 32"/>
          <p:cNvCxnSpPr/>
          <p:nvPr/>
        </p:nvCxnSpPr>
        <p:spPr>
          <a:xfrm flipH="1">
            <a:off x="3784330" y="5445224"/>
            <a:ext cx="511470" cy="0"/>
          </a:xfrm>
          <a:prstGeom prst="line">
            <a:avLst/>
          </a:prstGeom>
          <a:ln w="279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0" name="Line 6"/>
          <p:cNvSpPr>
            <a:spLocks noChangeShapeType="1"/>
          </p:cNvSpPr>
          <p:nvPr/>
        </p:nvSpPr>
        <p:spPr bwMode="auto">
          <a:xfrm>
            <a:off x="1415480" y="6093296"/>
            <a:ext cx="6912768" cy="0"/>
          </a:xfrm>
          <a:prstGeom prst="line">
            <a:avLst/>
          </a:prstGeom>
          <a:noFill/>
          <a:ln w="57150">
            <a:solidFill>
              <a:srgbClr val="AD8B00"/>
            </a:solidFill>
            <a:round/>
            <a:headEnd type="diamond" w="med" len="med"/>
            <a:tailEnd type="diamond"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dirty="0"/>
          </a:p>
        </p:txBody>
      </p:sp>
      <p:graphicFrame>
        <p:nvGraphicFramePr>
          <p:cNvPr id="61" name="Tabela 60"/>
          <p:cNvGraphicFramePr>
            <a:graphicFrameLocks noGrp="1"/>
          </p:cNvGraphicFramePr>
          <p:nvPr>
            <p:extLst>
              <p:ext uri="{D42A27DB-BD31-4B8C-83A1-F6EECF244321}">
                <p14:modId xmlns:p14="http://schemas.microsoft.com/office/powerpoint/2010/main" val="1397652428"/>
              </p:ext>
            </p:extLst>
          </p:nvPr>
        </p:nvGraphicFramePr>
        <p:xfrm>
          <a:off x="3791744" y="913120"/>
          <a:ext cx="7856422" cy="3337560"/>
        </p:xfrm>
        <a:graphic>
          <a:graphicData uri="http://schemas.openxmlformats.org/drawingml/2006/table">
            <a:tbl>
              <a:tblPr firstRow="1" bandRow="1">
                <a:tableStyleId>{5C22544A-7EE6-4342-B048-85BDC9FD1C3A}</a:tableStyleId>
              </a:tblPr>
              <a:tblGrid>
                <a:gridCol w="691614">
                  <a:extLst>
                    <a:ext uri="{9D8B030D-6E8A-4147-A177-3AD203B41FA5}">
                      <a16:colId xmlns:a16="http://schemas.microsoft.com/office/drawing/2014/main" val="20000"/>
                    </a:ext>
                  </a:extLst>
                </a:gridCol>
                <a:gridCol w="5213042">
                  <a:extLst>
                    <a:ext uri="{9D8B030D-6E8A-4147-A177-3AD203B41FA5}">
                      <a16:colId xmlns:a16="http://schemas.microsoft.com/office/drawing/2014/main" val="20001"/>
                    </a:ext>
                  </a:extLst>
                </a:gridCol>
                <a:gridCol w="1951766">
                  <a:extLst>
                    <a:ext uri="{9D8B030D-6E8A-4147-A177-3AD203B41FA5}">
                      <a16:colId xmlns:a16="http://schemas.microsoft.com/office/drawing/2014/main" val="20002"/>
                    </a:ext>
                  </a:extLst>
                </a:gridCol>
              </a:tblGrid>
              <a:tr h="370840">
                <a:tc>
                  <a:txBody>
                    <a:bodyPr/>
                    <a:lstStyle/>
                    <a:p>
                      <a:r>
                        <a:rPr lang="pl-PL" b="0" cap="none" spc="0" dirty="0">
                          <a:ln>
                            <a:noFill/>
                          </a:ln>
                          <a:solidFill>
                            <a:schemeClr val="tx1"/>
                          </a:solidFill>
                          <a:effectLst/>
                        </a:rPr>
                        <a:t>Lp.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a:ln>
                            <a:noFill/>
                          </a:ln>
                          <a:solidFill>
                            <a:schemeClr val="tx1"/>
                          </a:solidFill>
                          <a:effectLst/>
                        </a:rPr>
                        <a:t>Kluczowe wydarzenie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a:ln>
                            <a:noFill/>
                          </a:ln>
                          <a:solidFill>
                            <a:schemeClr val="tx1"/>
                          </a:solidFill>
                          <a:effectLst/>
                        </a:rPr>
                        <a:t>Rok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ctr"/>
                      <a:r>
                        <a:rPr lang="pl-PL" b="0" cap="none" spc="0" dirty="0">
                          <a:ln>
                            <a:noFill/>
                          </a:ln>
                          <a:solidFill>
                            <a:schemeClr val="tx1"/>
                          </a:solidFill>
                          <a:effectLs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algn="ctr"/>
                      <a:r>
                        <a:rPr lang="pl-PL" b="0" cap="none" spc="0" dirty="0">
                          <a:ln>
                            <a:noFill/>
                          </a:ln>
                          <a:solidFill>
                            <a:schemeClr val="tx1"/>
                          </a:solidFill>
                          <a:effectLst/>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algn="ctr"/>
                      <a:r>
                        <a:rPr lang="pl-PL" b="0" cap="none" spc="0" dirty="0">
                          <a:ln>
                            <a:noFill/>
                          </a:ln>
                          <a:solidFill>
                            <a:schemeClr val="tx1"/>
                          </a:solidFill>
                          <a:effectLst/>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pPr algn="ctr"/>
                      <a:r>
                        <a:rPr lang="pl-PL" b="0" cap="none" spc="0" dirty="0">
                          <a:ln>
                            <a:noFill/>
                          </a:ln>
                          <a:solidFill>
                            <a:schemeClr val="tx1"/>
                          </a:solidFill>
                          <a:effectLst/>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pPr algn="ctr"/>
                      <a:r>
                        <a:rPr lang="pl-PL" b="0" cap="none" spc="0" dirty="0">
                          <a:ln>
                            <a:noFill/>
                          </a:ln>
                          <a:solidFill>
                            <a:schemeClr val="tx1"/>
                          </a:solidFill>
                          <a:effectLst/>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pPr algn="ctr"/>
                      <a:r>
                        <a:rPr lang="pl-PL" b="0" cap="none" spc="0" dirty="0">
                          <a:ln>
                            <a:noFill/>
                          </a:ln>
                          <a:solidFill>
                            <a:schemeClr val="tx1"/>
                          </a:solidFill>
                          <a:effectLst/>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pPr algn="ctr"/>
                      <a:r>
                        <a:rPr lang="pl-PL" b="0" cap="none" spc="0" dirty="0">
                          <a:ln>
                            <a:noFill/>
                          </a:ln>
                          <a:solidFill>
                            <a:schemeClr val="tx1"/>
                          </a:solidFill>
                          <a:effectLst/>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pPr algn="ctr"/>
                      <a:r>
                        <a:rPr lang="pl-PL" b="0" cap="none" spc="0" dirty="0">
                          <a:ln>
                            <a:noFill/>
                          </a:ln>
                          <a:solidFill>
                            <a:schemeClr val="tx1"/>
                          </a:solidFill>
                          <a:effectLst/>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
        <p:nvSpPr>
          <p:cNvPr id="62" name="PoleTekstowe 61"/>
          <p:cNvSpPr txBox="1"/>
          <p:nvPr/>
        </p:nvSpPr>
        <p:spPr>
          <a:xfrm>
            <a:off x="270902" y="991551"/>
            <a:ext cx="3361466" cy="1754326"/>
          </a:xfrm>
          <a:prstGeom prst="rect">
            <a:avLst/>
          </a:prstGeom>
          <a:noFill/>
        </p:spPr>
        <p:txBody>
          <a:bodyPr wrap="square" rtlCol="0">
            <a:spAutoFit/>
          </a:bodyPr>
          <a:lstStyle/>
          <a:p>
            <a:r>
              <a:rPr lang="pl-PL" b="1" dirty="0"/>
              <a:t>Zadanie:</a:t>
            </a:r>
          </a:p>
          <a:p>
            <a:pPr marL="285750" indent="-285750">
              <a:buFontTx/>
              <a:buChar char="-"/>
            </a:pPr>
            <a:r>
              <a:rPr lang="pl-PL" dirty="0"/>
              <a:t>Wskaż kluczowe dla świata wydarzenia w XX wieku</a:t>
            </a:r>
          </a:p>
          <a:p>
            <a:pPr marL="285750" indent="-285750">
              <a:buFontTx/>
              <a:buChar char="-"/>
            </a:pPr>
            <a:r>
              <a:rPr lang="pl-PL" dirty="0"/>
              <a:t>Zaznacz ważne daty dla siebie i swoich rodziców, dziadków</a:t>
            </a:r>
          </a:p>
          <a:p>
            <a:pPr marL="285750" indent="-285750">
              <a:buFontTx/>
              <a:buChar char="-"/>
            </a:pPr>
            <a:r>
              <a:rPr lang="pl-PL" dirty="0"/>
              <a:t>Ile lat miał „krótki wiek XX”?</a:t>
            </a:r>
          </a:p>
        </p:txBody>
      </p:sp>
    </p:spTree>
    <p:extLst>
      <p:ext uri="{BB962C8B-B14F-4D97-AF65-F5344CB8AC3E}">
        <p14:creationId xmlns:p14="http://schemas.microsoft.com/office/powerpoint/2010/main" val="1046634347"/>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Moje, do dziś przeżyte życie</a:t>
            </a:r>
          </a:p>
        </p:txBody>
      </p:sp>
      <p:cxnSp>
        <p:nvCxnSpPr>
          <p:cNvPr id="38" name="Łącznik prosty 37"/>
          <p:cNvCxnSpPr/>
          <p:nvPr/>
        </p:nvCxnSpPr>
        <p:spPr>
          <a:xfrm>
            <a:off x="26335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Łącznik prosty 38"/>
          <p:cNvCxnSpPr/>
          <p:nvPr/>
        </p:nvCxnSpPr>
        <p:spPr>
          <a:xfrm>
            <a:off x="206869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Łącznik prosty 39"/>
          <p:cNvCxnSpPr/>
          <p:nvPr/>
        </p:nvCxnSpPr>
        <p:spPr>
          <a:xfrm>
            <a:off x="387404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Łącznik prosty 40"/>
          <p:cNvCxnSpPr/>
          <p:nvPr/>
        </p:nvCxnSpPr>
        <p:spPr>
          <a:xfrm>
            <a:off x="567938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Łącznik prosty 41"/>
          <p:cNvCxnSpPr/>
          <p:nvPr/>
        </p:nvCxnSpPr>
        <p:spPr>
          <a:xfrm>
            <a:off x="748473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Łącznik prosty 42"/>
          <p:cNvCxnSpPr/>
          <p:nvPr/>
        </p:nvCxnSpPr>
        <p:spPr>
          <a:xfrm>
            <a:off x="929007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Łącznik prosty 43"/>
          <p:cNvCxnSpPr/>
          <p:nvPr/>
        </p:nvCxnSpPr>
        <p:spPr>
          <a:xfrm>
            <a:off x="1109542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Line 6"/>
          <p:cNvSpPr>
            <a:spLocks noChangeShapeType="1"/>
          </p:cNvSpPr>
          <p:nvPr/>
        </p:nvSpPr>
        <p:spPr bwMode="auto">
          <a:xfrm>
            <a:off x="270902" y="5494063"/>
            <a:ext cx="11377264"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46" name="Text Box 4"/>
          <p:cNvSpPr txBox="1">
            <a:spLocks noChangeArrowheads="1"/>
          </p:cNvSpPr>
          <p:nvPr/>
        </p:nvSpPr>
        <p:spPr bwMode="auto">
          <a:xfrm>
            <a:off x="5465631"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1990</a:t>
            </a:r>
          </a:p>
        </p:txBody>
      </p:sp>
      <p:sp>
        <p:nvSpPr>
          <p:cNvPr id="47" name="Text Box 4"/>
          <p:cNvSpPr txBox="1">
            <a:spLocks noChangeArrowheads="1"/>
          </p:cNvSpPr>
          <p:nvPr/>
        </p:nvSpPr>
        <p:spPr bwMode="auto">
          <a:xfrm>
            <a:off x="9076320"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2010</a:t>
            </a:r>
          </a:p>
        </p:txBody>
      </p:sp>
      <p:sp>
        <p:nvSpPr>
          <p:cNvPr id="48" name="Text Box 4"/>
          <p:cNvSpPr txBox="1">
            <a:spLocks noChangeArrowheads="1"/>
          </p:cNvSpPr>
          <p:nvPr/>
        </p:nvSpPr>
        <p:spPr bwMode="auto">
          <a:xfrm>
            <a:off x="3660289"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1980</a:t>
            </a:r>
          </a:p>
        </p:txBody>
      </p:sp>
      <p:sp>
        <p:nvSpPr>
          <p:cNvPr id="50" name="Text Box 4"/>
          <p:cNvSpPr txBox="1">
            <a:spLocks noChangeArrowheads="1"/>
          </p:cNvSpPr>
          <p:nvPr/>
        </p:nvSpPr>
        <p:spPr bwMode="auto">
          <a:xfrm>
            <a:off x="1854944"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1970</a:t>
            </a:r>
          </a:p>
        </p:txBody>
      </p:sp>
      <p:sp>
        <p:nvSpPr>
          <p:cNvPr id="51" name="Text Box 4"/>
          <p:cNvSpPr txBox="1">
            <a:spLocks noChangeArrowheads="1"/>
          </p:cNvSpPr>
          <p:nvPr/>
        </p:nvSpPr>
        <p:spPr bwMode="auto">
          <a:xfrm>
            <a:off x="7270975"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2000</a:t>
            </a:r>
          </a:p>
        </p:txBody>
      </p:sp>
      <p:sp>
        <p:nvSpPr>
          <p:cNvPr id="53" name="Text Box 4"/>
          <p:cNvSpPr txBox="1">
            <a:spLocks noChangeArrowheads="1"/>
          </p:cNvSpPr>
          <p:nvPr/>
        </p:nvSpPr>
        <p:spPr bwMode="auto">
          <a:xfrm>
            <a:off x="10881662"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2020</a:t>
            </a:r>
          </a:p>
        </p:txBody>
      </p:sp>
      <p:sp>
        <p:nvSpPr>
          <p:cNvPr id="54" name="Text Box 4"/>
          <p:cNvSpPr txBox="1">
            <a:spLocks noChangeArrowheads="1"/>
          </p:cNvSpPr>
          <p:nvPr/>
        </p:nvSpPr>
        <p:spPr bwMode="auto">
          <a:xfrm>
            <a:off x="49599"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1960</a:t>
            </a:r>
          </a:p>
        </p:txBody>
      </p:sp>
      <p:sp>
        <p:nvSpPr>
          <p:cNvPr id="67" name="PoleTekstowe 66"/>
          <p:cNvSpPr txBox="1"/>
          <p:nvPr/>
        </p:nvSpPr>
        <p:spPr>
          <a:xfrm>
            <a:off x="108674" y="1924907"/>
            <a:ext cx="743596" cy="707886"/>
          </a:xfrm>
          <a:prstGeom prst="rect">
            <a:avLst/>
          </a:prstGeom>
          <a:noFill/>
        </p:spPr>
        <p:txBody>
          <a:bodyPr wrap="square" rtlCol="0">
            <a:spAutoFit/>
          </a:bodyPr>
          <a:lstStyle/>
          <a:p>
            <a:r>
              <a:rPr lang="pl-PL" sz="4000" dirty="0"/>
              <a:t>✦</a:t>
            </a:r>
          </a:p>
        </p:txBody>
      </p:sp>
      <p:sp>
        <p:nvSpPr>
          <p:cNvPr id="72" name="PoleTekstowe 71"/>
          <p:cNvSpPr txBox="1"/>
          <p:nvPr/>
        </p:nvSpPr>
        <p:spPr>
          <a:xfrm>
            <a:off x="108674" y="2398447"/>
            <a:ext cx="743596" cy="707886"/>
          </a:xfrm>
          <a:prstGeom prst="rect">
            <a:avLst/>
          </a:prstGeom>
          <a:noFill/>
        </p:spPr>
        <p:txBody>
          <a:bodyPr wrap="square" rtlCol="0">
            <a:spAutoFit/>
          </a:bodyPr>
          <a:lstStyle/>
          <a:p>
            <a:r>
              <a:rPr lang="pl-PL" sz="4000" dirty="0"/>
              <a:t>✧</a:t>
            </a:r>
          </a:p>
        </p:txBody>
      </p:sp>
      <p:pic>
        <p:nvPicPr>
          <p:cNvPr id="6" name="Obraz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351" y="3140968"/>
            <a:ext cx="506242" cy="506242"/>
          </a:xfrm>
          <a:prstGeom prst="rect">
            <a:avLst/>
          </a:prstGeom>
        </p:spPr>
      </p:pic>
      <p:pic>
        <p:nvPicPr>
          <p:cNvPr id="7" name="Obraz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5403" y="3249297"/>
            <a:ext cx="529478" cy="529478"/>
          </a:xfrm>
          <a:prstGeom prst="rect">
            <a:avLst/>
          </a:prstGeom>
        </p:spPr>
      </p:pic>
      <p:sp>
        <p:nvSpPr>
          <p:cNvPr id="73" name="PoleTekstowe 72"/>
          <p:cNvSpPr txBox="1"/>
          <p:nvPr/>
        </p:nvSpPr>
        <p:spPr>
          <a:xfrm>
            <a:off x="1442540" y="3165969"/>
            <a:ext cx="760515" cy="707886"/>
          </a:xfrm>
          <a:prstGeom prst="rect">
            <a:avLst/>
          </a:prstGeom>
          <a:noFill/>
        </p:spPr>
        <p:txBody>
          <a:bodyPr wrap="square" rtlCol="0">
            <a:spAutoFit/>
          </a:bodyPr>
          <a:lstStyle/>
          <a:p>
            <a:r>
              <a:rPr lang="pl-PL" sz="4000"/>
              <a:t>⭐︎</a:t>
            </a:r>
            <a:endParaRPr lang="pl-PL" sz="4000" dirty="0"/>
          </a:p>
        </p:txBody>
      </p:sp>
      <p:graphicFrame>
        <p:nvGraphicFramePr>
          <p:cNvPr id="52" name="Tabela 51"/>
          <p:cNvGraphicFramePr>
            <a:graphicFrameLocks noGrp="1"/>
          </p:cNvGraphicFramePr>
          <p:nvPr>
            <p:extLst>
              <p:ext uri="{D42A27DB-BD31-4B8C-83A1-F6EECF244321}">
                <p14:modId xmlns:p14="http://schemas.microsoft.com/office/powerpoint/2010/main" val="390764828"/>
              </p:ext>
            </p:extLst>
          </p:nvPr>
        </p:nvGraphicFramePr>
        <p:xfrm>
          <a:off x="3791744" y="913120"/>
          <a:ext cx="7856422" cy="3337560"/>
        </p:xfrm>
        <a:graphic>
          <a:graphicData uri="http://schemas.openxmlformats.org/drawingml/2006/table">
            <a:tbl>
              <a:tblPr firstRow="1" bandRow="1">
                <a:tableStyleId>{5C22544A-7EE6-4342-B048-85BDC9FD1C3A}</a:tableStyleId>
              </a:tblPr>
              <a:tblGrid>
                <a:gridCol w="691614">
                  <a:extLst>
                    <a:ext uri="{9D8B030D-6E8A-4147-A177-3AD203B41FA5}">
                      <a16:colId xmlns:a16="http://schemas.microsoft.com/office/drawing/2014/main" val="20000"/>
                    </a:ext>
                  </a:extLst>
                </a:gridCol>
                <a:gridCol w="5213042">
                  <a:extLst>
                    <a:ext uri="{9D8B030D-6E8A-4147-A177-3AD203B41FA5}">
                      <a16:colId xmlns:a16="http://schemas.microsoft.com/office/drawing/2014/main" val="20001"/>
                    </a:ext>
                  </a:extLst>
                </a:gridCol>
                <a:gridCol w="1951766">
                  <a:extLst>
                    <a:ext uri="{9D8B030D-6E8A-4147-A177-3AD203B41FA5}">
                      <a16:colId xmlns:a16="http://schemas.microsoft.com/office/drawing/2014/main" val="20002"/>
                    </a:ext>
                  </a:extLst>
                </a:gridCol>
              </a:tblGrid>
              <a:tr h="370840">
                <a:tc>
                  <a:txBody>
                    <a:bodyPr/>
                    <a:lstStyle/>
                    <a:p>
                      <a:r>
                        <a:rPr lang="pl-PL" b="0" cap="none" spc="0" dirty="0">
                          <a:ln>
                            <a:noFill/>
                          </a:ln>
                          <a:solidFill>
                            <a:schemeClr val="tx1"/>
                          </a:solidFill>
                          <a:effectLst/>
                        </a:rPr>
                        <a:t>Lp.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a:ln>
                            <a:noFill/>
                          </a:ln>
                          <a:solidFill>
                            <a:schemeClr val="tx1"/>
                          </a:solidFill>
                          <a:effectLst/>
                        </a:rPr>
                        <a:t>Kluczowe wydarzenie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a:ln>
                            <a:noFill/>
                          </a:ln>
                          <a:solidFill>
                            <a:schemeClr val="tx1"/>
                          </a:solidFill>
                          <a:effectLst/>
                        </a:rPr>
                        <a:t>Rok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ctr"/>
                      <a:r>
                        <a:rPr lang="pl-PL" b="0" cap="none" spc="0" dirty="0">
                          <a:ln>
                            <a:noFill/>
                          </a:ln>
                          <a:solidFill>
                            <a:schemeClr val="tx1"/>
                          </a:solidFill>
                          <a:effectLs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algn="ctr"/>
                      <a:r>
                        <a:rPr lang="pl-PL" b="0" cap="none" spc="0" dirty="0">
                          <a:ln>
                            <a:noFill/>
                          </a:ln>
                          <a:solidFill>
                            <a:schemeClr val="tx1"/>
                          </a:solidFill>
                          <a:effectLst/>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algn="ctr"/>
                      <a:r>
                        <a:rPr lang="pl-PL" b="0" cap="none" spc="0" dirty="0">
                          <a:ln>
                            <a:noFill/>
                          </a:ln>
                          <a:solidFill>
                            <a:schemeClr val="tx1"/>
                          </a:solidFill>
                          <a:effectLst/>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pPr algn="ctr"/>
                      <a:r>
                        <a:rPr lang="pl-PL" b="0" cap="none" spc="0" dirty="0">
                          <a:ln>
                            <a:noFill/>
                          </a:ln>
                          <a:solidFill>
                            <a:schemeClr val="tx1"/>
                          </a:solidFill>
                          <a:effectLst/>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pPr algn="ctr"/>
                      <a:r>
                        <a:rPr lang="pl-PL" b="0" cap="none" spc="0" dirty="0">
                          <a:ln>
                            <a:noFill/>
                          </a:ln>
                          <a:solidFill>
                            <a:schemeClr val="tx1"/>
                          </a:solidFill>
                          <a:effectLst/>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pPr algn="ctr"/>
                      <a:r>
                        <a:rPr lang="pl-PL" b="0" cap="none" spc="0" dirty="0">
                          <a:ln>
                            <a:noFill/>
                          </a:ln>
                          <a:solidFill>
                            <a:schemeClr val="tx1"/>
                          </a:solidFill>
                          <a:effectLst/>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pPr algn="ctr"/>
                      <a:r>
                        <a:rPr lang="pl-PL" b="0" cap="none" spc="0" dirty="0">
                          <a:ln>
                            <a:noFill/>
                          </a:ln>
                          <a:solidFill>
                            <a:schemeClr val="tx1"/>
                          </a:solidFill>
                          <a:effectLst/>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pPr algn="ctr"/>
                      <a:r>
                        <a:rPr lang="pl-PL" b="0" cap="none" spc="0" dirty="0">
                          <a:ln>
                            <a:noFill/>
                          </a:ln>
                          <a:solidFill>
                            <a:schemeClr val="tx1"/>
                          </a:solidFill>
                          <a:effectLst/>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
        <p:nvSpPr>
          <p:cNvPr id="57" name="PoleTekstowe 56"/>
          <p:cNvSpPr txBox="1"/>
          <p:nvPr/>
        </p:nvSpPr>
        <p:spPr>
          <a:xfrm>
            <a:off x="270902" y="991551"/>
            <a:ext cx="3361466" cy="923330"/>
          </a:xfrm>
          <a:prstGeom prst="rect">
            <a:avLst/>
          </a:prstGeom>
          <a:noFill/>
        </p:spPr>
        <p:txBody>
          <a:bodyPr wrap="square" rtlCol="0">
            <a:spAutoFit/>
          </a:bodyPr>
          <a:lstStyle/>
          <a:p>
            <a:r>
              <a:rPr lang="pl-PL" b="1" dirty="0"/>
              <a:t>Zadanie:</a:t>
            </a:r>
          </a:p>
          <a:p>
            <a:pPr marL="285750" indent="-285750">
              <a:buFontTx/>
              <a:buChar char="-"/>
            </a:pPr>
            <a:r>
              <a:rPr lang="pl-PL" dirty="0"/>
              <a:t>Umieść ikonki na osi</a:t>
            </a:r>
          </a:p>
          <a:p>
            <a:pPr marL="285750" indent="-285750">
              <a:buFontTx/>
              <a:buChar char="-"/>
            </a:pPr>
            <a:r>
              <a:rPr lang="pl-PL" dirty="0"/>
              <a:t>Stwórz inne ikonki</a:t>
            </a:r>
          </a:p>
        </p:txBody>
      </p:sp>
    </p:spTree>
    <p:extLst>
      <p:ext uri="{BB962C8B-B14F-4D97-AF65-F5344CB8AC3E}">
        <p14:creationId xmlns:p14="http://schemas.microsoft.com/office/powerpoint/2010/main" val="1693434887"/>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710A0380-C0F6-F644-9452-BC311B2257A0}"/>
              </a:ext>
            </a:extLst>
          </p:cNvPr>
          <p:cNvSpPr>
            <a:spLocks noGrp="1"/>
          </p:cNvSpPr>
          <p:nvPr>
            <p:ph type="title"/>
          </p:nvPr>
        </p:nvSpPr>
        <p:spPr/>
        <p:txBody>
          <a:bodyPr/>
          <a:lstStyle/>
          <a:p>
            <a:r>
              <a:rPr lang="pl-PL" dirty="0"/>
              <a:t>Wycieczka historyczna do Krakowa</a:t>
            </a:r>
          </a:p>
        </p:txBody>
      </p:sp>
      <p:sp>
        <p:nvSpPr>
          <p:cNvPr id="4" name="Symbol zastępczy tekstu 3">
            <a:extLst>
              <a:ext uri="{FF2B5EF4-FFF2-40B4-BE49-F238E27FC236}">
                <a16:creationId xmlns:a16="http://schemas.microsoft.com/office/drawing/2014/main" id="{C5389CD0-BB66-0A4F-8D8E-04AD7B260EBA}"/>
              </a:ext>
            </a:extLst>
          </p:cNvPr>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3125462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3F294F6-C29E-F747-ABA3-3FF17C518B0A}"/>
              </a:ext>
            </a:extLst>
          </p:cNvPr>
          <p:cNvSpPr>
            <a:spLocks noGrp="1"/>
          </p:cNvSpPr>
          <p:nvPr>
            <p:ph type="title"/>
          </p:nvPr>
        </p:nvSpPr>
        <p:spPr/>
        <p:txBody>
          <a:bodyPr/>
          <a:lstStyle/>
          <a:p>
            <a:r>
              <a:rPr lang="pl-PL" dirty="0"/>
              <a:t>Spacer przez wieki i po Krakowie</a:t>
            </a:r>
          </a:p>
        </p:txBody>
      </p:sp>
      <p:sp>
        <p:nvSpPr>
          <p:cNvPr id="3" name="Symbol zastępczy zawartości 2">
            <a:extLst>
              <a:ext uri="{FF2B5EF4-FFF2-40B4-BE49-F238E27FC236}">
                <a16:creationId xmlns:a16="http://schemas.microsoft.com/office/drawing/2014/main" id="{77F016AA-A857-3E40-9748-53BCD71EC696}"/>
              </a:ext>
            </a:extLst>
          </p:cNvPr>
          <p:cNvSpPr>
            <a:spLocks noGrp="1"/>
          </p:cNvSpPr>
          <p:nvPr>
            <p:ph idx="1"/>
          </p:nvPr>
        </p:nvSpPr>
        <p:spPr/>
        <p:txBody>
          <a:bodyPr>
            <a:normAutofit lnSpcReduction="10000"/>
          </a:bodyPr>
          <a:lstStyle/>
          <a:p>
            <a:r>
              <a:rPr lang="pl-PL" dirty="0"/>
              <a:t>Przez X – wzgórze Wawelskie, i stare kopce</a:t>
            </a:r>
          </a:p>
          <a:p>
            <a:r>
              <a:rPr lang="pl-PL" dirty="0"/>
              <a:t>XII – </a:t>
            </a:r>
          </a:p>
          <a:p>
            <a:r>
              <a:rPr lang="pl-PL" dirty="0"/>
              <a:t>XIII</a:t>
            </a:r>
          </a:p>
          <a:p>
            <a:r>
              <a:rPr lang="pl-PL" dirty="0"/>
              <a:t>XIV – akademia? </a:t>
            </a:r>
            <a:r>
              <a:rPr lang="pl-PL" dirty="0" err="1"/>
              <a:t>Colegium</a:t>
            </a:r>
            <a:r>
              <a:rPr lang="pl-PL" dirty="0"/>
              <a:t> </a:t>
            </a:r>
            <a:r>
              <a:rPr lang="pl-PL" dirty="0" err="1"/>
              <a:t>majus</a:t>
            </a:r>
            <a:r>
              <a:rPr lang="pl-PL" dirty="0"/>
              <a:t>?</a:t>
            </a:r>
          </a:p>
          <a:p>
            <a:r>
              <a:rPr lang="pl-PL" dirty="0"/>
              <a:t>XV – założenie nowego miasta i kościół mariacki</a:t>
            </a:r>
          </a:p>
          <a:p>
            <a:r>
              <a:rPr lang="pl-PL" dirty="0"/>
              <a:t>XVI – sukiennice</a:t>
            </a:r>
          </a:p>
          <a:p>
            <a:r>
              <a:rPr lang="pl-PL" dirty="0"/>
              <a:t>XVII – barok ? ale też więc i jezuici</a:t>
            </a:r>
          </a:p>
          <a:p>
            <a:r>
              <a:rPr lang="pl-PL" dirty="0"/>
              <a:t>XVIII</a:t>
            </a:r>
          </a:p>
          <a:p>
            <a:r>
              <a:rPr lang="pl-PL" dirty="0"/>
              <a:t>XIX – kopiec Kościuszki, forty, aleje</a:t>
            </a:r>
          </a:p>
          <a:p>
            <a:r>
              <a:rPr lang="pl-PL" dirty="0"/>
              <a:t>XX – modernizm lat 30-tych i …</a:t>
            </a:r>
          </a:p>
        </p:txBody>
      </p:sp>
    </p:spTree>
    <p:extLst>
      <p:ext uri="{BB962C8B-B14F-4D97-AF65-F5344CB8AC3E}">
        <p14:creationId xmlns:p14="http://schemas.microsoft.com/office/powerpoint/2010/main" val="36242736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710A0380-C0F6-F644-9452-BC311B2257A0}"/>
              </a:ext>
            </a:extLst>
          </p:cNvPr>
          <p:cNvSpPr>
            <a:spLocks noGrp="1"/>
          </p:cNvSpPr>
          <p:nvPr>
            <p:ph type="title"/>
          </p:nvPr>
        </p:nvSpPr>
        <p:spPr/>
        <p:txBody>
          <a:bodyPr/>
          <a:lstStyle/>
          <a:p>
            <a:r>
              <a:rPr lang="pl-PL" dirty="0"/>
              <a:t>Coś do AP ale tylko zalążek</a:t>
            </a:r>
          </a:p>
        </p:txBody>
      </p:sp>
      <p:sp>
        <p:nvSpPr>
          <p:cNvPr id="4" name="Symbol zastępczy tekstu 3">
            <a:extLst>
              <a:ext uri="{FF2B5EF4-FFF2-40B4-BE49-F238E27FC236}">
                <a16:creationId xmlns:a16="http://schemas.microsoft.com/office/drawing/2014/main" id="{C5389CD0-BB66-0A4F-8D8E-04AD7B260EBA}"/>
              </a:ext>
            </a:extLst>
          </p:cNvPr>
          <p:cNvSpPr>
            <a:spLocks noGrp="1"/>
          </p:cNvSpPr>
          <p:nvPr>
            <p:ph type="body" idx="1"/>
          </p:nvPr>
        </p:nvSpPr>
        <p:spPr/>
        <p:txBody>
          <a:bodyPr/>
          <a:lstStyle/>
          <a:p>
            <a:endParaRPr lang="pl-PL"/>
          </a:p>
        </p:txBody>
      </p:sp>
    </p:spTree>
    <p:extLst>
      <p:ext uri="{BB962C8B-B14F-4D97-AF65-F5344CB8AC3E}">
        <p14:creationId xmlns:p14="http://schemas.microsoft.com/office/powerpoint/2010/main" val="38379325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Dzieje się </a:t>
            </a:r>
            <a:r>
              <a:rPr lang="mr-IN" dirty="0"/>
              <a:t>…</a:t>
            </a:r>
            <a:r>
              <a:rPr lang="pl-PL" dirty="0"/>
              <a:t>.</a:t>
            </a:r>
          </a:p>
        </p:txBody>
      </p:sp>
      <p:cxnSp>
        <p:nvCxnSpPr>
          <p:cNvPr id="38" name="Łącznik prosty 37"/>
          <p:cNvCxnSpPr/>
          <p:nvPr/>
        </p:nvCxnSpPr>
        <p:spPr>
          <a:xfrm>
            <a:off x="26335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Łącznik prosty 38"/>
          <p:cNvCxnSpPr/>
          <p:nvPr/>
        </p:nvCxnSpPr>
        <p:spPr>
          <a:xfrm>
            <a:off x="206869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Łącznik prosty 39"/>
          <p:cNvCxnSpPr/>
          <p:nvPr/>
        </p:nvCxnSpPr>
        <p:spPr>
          <a:xfrm>
            <a:off x="387404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Łącznik prosty 40"/>
          <p:cNvCxnSpPr/>
          <p:nvPr/>
        </p:nvCxnSpPr>
        <p:spPr>
          <a:xfrm>
            <a:off x="567938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Łącznik prosty 41"/>
          <p:cNvCxnSpPr/>
          <p:nvPr/>
        </p:nvCxnSpPr>
        <p:spPr>
          <a:xfrm>
            <a:off x="748473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Łącznik prosty 42"/>
          <p:cNvCxnSpPr/>
          <p:nvPr/>
        </p:nvCxnSpPr>
        <p:spPr>
          <a:xfrm>
            <a:off x="929007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Łącznik prosty 43"/>
          <p:cNvCxnSpPr/>
          <p:nvPr/>
        </p:nvCxnSpPr>
        <p:spPr>
          <a:xfrm>
            <a:off x="1109542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Line 6"/>
          <p:cNvSpPr>
            <a:spLocks noChangeShapeType="1"/>
          </p:cNvSpPr>
          <p:nvPr/>
        </p:nvSpPr>
        <p:spPr bwMode="auto">
          <a:xfrm>
            <a:off x="270902" y="5494063"/>
            <a:ext cx="11377264"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36" name="Romb 35"/>
          <p:cNvSpPr/>
          <p:nvPr/>
        </p:nvSpPr>
        <p:spPr bwMode="auto">
          <a:xfrm>
            <a:off x="2794422" y="4801918"/>
            <a:ext cx="349250" cy="354012"/>
          </a:xfrm>
          <a:prstGeom prst="diamond">
            <a:avLst/>
          </a:prstGeom>
          <a:solidFill>
            <a:schemeClr val="accent1">
              <a:lumMod val="40000"/>
              <a:lumOff val="60000"/>
            </a:schemeClr>
          </a:solidFill>
          <a:ln w="19050" cap="flat" cmpd="sng" algn="ctr">
            <a:solidFill>
              <a:schemeClr val="accent5">
                <a:lumMod val="50000"/>
              </a:schemeClr>
            </a:solidFill>
            <a:prstDash val="solid"/>
            <a:round/>
            <a:headEnd type="none" w="med" len="med"/>
            <a:tailEnd type="none" w="med" len="med"/>
          </a:ln>
          <a:effectLst/>
          <a:extLst>
            <a:ext uri="{AF507438-7753-43e0-B8FC-AC1667EBCBE1}"/>
          </a:extLst>
        </p:spPr>
        <p:txBody>
          <a:bodyPr lIns="0" tIns="34290" rIns="0" bIns="34290" anchor="ctr" anchorCtr="1"/>
          <a:lstStyle/>
          <a:p>
            <a:pPr marL="257175" indent="-257175">
              <a:lnSpc>
                <a:spcPct val="90000"/>
              </a:lnSpc>
              <a:spcBef>
                <a:spcPct val="50000"/>
              </a:spcBef>
              <a:defRPr/>
            </a:pPr>
            <a:r>
              <a:rPr lang="pl-PL" b="1" dirty="0"/>
              <a:t>P</a:t>
            </a:r>
          </a:p>
        </p:txBody>
      </p:sp>
      <p:sp>
        <p:nvSpPr>
          <p:cNvPr id="55" name="Romb 54"/>
          <p:cNvSpPr/>
          <p:nvPr/>
        </p:nvSpPr>
        <p:spPr bwMode="auto">
          <a:xfrm>
            <a:off x="246783" y="4801918"/>
            <a:ext cx="349250" cy="354012"/>
          </a:xfrm>
          <a:prstGeom prst="diamond">
            <a:avLst/>
          </a:prstGeom>
          <a:solidFill>
            <a:schemeClr val="accent1">
              <a:lumMod val="40000"/>
              <a:lumOff val="60000"/>
            </a:schemeClr>
          </a:solidFill>
          <a:ln w="19050" cap="flat" cmpd="sng" algn="ctr">
            <a:solidFill>
              <a:schemeClr val="accent5">
                <a:lumMod val="50000"/>
              </a:schemeClr>
            </a:solidFill>
            <a:prstDash val="solid"/>
            <a:round/>
            <a:headEnd type="none" w="med" len="med"/>
            <a:tailEnd type="none" w="med" len="med"/>
          </a:ln>
          <a:effectLst/>
          <a:extLst>
            <a:ext uri="{AF507438-7753-43e0-B8FC-AC1667EBCBE1}"/>
          </a:extLst>
        </p:spPr>
        <p:txBody>
          <a:bodyPr lIns="0" tIns="34290" rIns="0" bIns="34290" anchor="ctr" anchorCtr="1"/>
          <a:lstStyle/>
          <a:p>
            <a:pPr marL="257175" indent="-257175">
              <a:lnSpc>
                <a:spcPct val="90000"/>
              </a:lnSpc>
              <a:spcBef>
                <a:spcPct val="50000"/>
              </a:spcBef>
              <a:defRPr/>
            </a:pPr>
            <a:r>
              <a:rPr lang="pl-PL" b="1" dirty="0"/>
              <a:t>U</a:t>
            </a:r>
          </a:p>
        </p:txBody>
      </p:sp>
      <p:sp>
        <p:nvSpPr>
          <p:cNvPr id="8" name="Owal 7"/>
          <p:cNvSpPr/>
          <p:nvPr/>
        </p:nvSpPr>
        <p:spPr>
          <a:xfrm>
            <a:off x="2189626" y="1484784"/>
            <a:ext cx="567298" cy="567298"/>
          </a:xfrm>
          <a:prstGeom prst="ellipse">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a:t>1</a:t>
            </a:r>
          </a:p>
        </p:txBody>
      </p:sp>
      <p:sp>
        <p:nvSpPr>
          <p:cNvPr id="78" name="Owal 77"/>
          <p:cNvSpPr/>
          <p:nvPr/>
        </p:nvSpPr>
        <p:spPr>
          <a:xfrm>
            <a:off x="3118180" y="1484784"/>
            <a:ext cx="567298" cy="567298"/>
          </a:xfrm>
          <a:prstGeom prst="ellipse">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a:t>2</a:t>
            </a:r>
          </a:p>
        </p:txBody>
      </p:sp>
      <p:sp>
        <p:nvSpPr>
          <p:cNvPr id="79" name="Owal 78"/>
          <p:cNvSpPr/>
          <p:nvPr/>
        </p:nvSpPr>
        <p:spPr>
          <a:xfrm>
            <a:off x="4046734" y="1484784"/>
            <a:ext cx="567298" cy="567298"/>
          </a:xfrm>
          <a:prstGeom prst="ellipse">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dirty="0"/>
              <a:t>3</a:t>
            </a:r>
          </a:p>
        </p:txBody>
      </p:sp>
      <p:sp>
        <p:nvSpPr>
          <p:cNvPr id="80" name="Owal 79"/>
          <p:cNvSpPr/>
          <p:nvPr/>
        </p:nvSpPr>
        <p:spPr>
          <a:xfrm>
            <a:off x="4975288" y="1484784"/>
            <a:ext cx="567298" cy="567298"/>
          </a:xfrm>
          <a:prstGeom prst="ellipse">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dirty="0"/>
              <a:t>4</a:t>
            </a:r>
          </a:p>
        </p:txBody>
      </p:sp>
      <p:sp>
        <p:nvSpPr>
          <p:cNvPr id="81" name="Owal 80"/>
          <p:cNvSpPr/>
          <p:nvPr/>
        </p:nvSpPr>
        <p:spPr>
          <a:xfrm>
            <a:off x="5903842" y="1484784"/>
            <a:ext cx="567298" cy="567298"/>
          </a:xfrm>
          <a:prstGeom prst="ellipse">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dirty="0"/>
              <a:t>5</a:t>
            </a:r>
          </a:p>
        </p:txBody>
      </p:sp>
      <p:sp>
        <p:nvSpPr>
          <p:cNvPr id="82" name="Owal 81"/>
          <p:cNvSpPr/>
          <p:nvPr/>
        </p:nvSpPr>
        <p:spPr>
          <a:xfrm>
            <a:off x="6832396" y="1484784"/>
            <a:ext cx="567298" cy="567298"/>
          </a:xfrm>
          <a:prstGeom prst="ellipse">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dirty="0"/>
              <a:t>6</a:t>
            </a:r>
          </a:p>
        </p:txBody>
      </p:sp>
      <p:sp>
        <p:nvSpPr>
          <p:cNvPr id="83" name="Owal 82"/>
          <p:cNvSpPr/>
          <p:nvPr/>
        </p:nvSpPr>
        <p:spPr>
          <a:xfrm>
            <a:off x="7760950" y="1484784"/>
            <a:ext cx="567298" cy="567298"/>
          </a:xfrm>
          <a:prstGeom prst="ellipse">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dirty="0"/>
              <a:t>7</a:t>
            </a:r>
          </a:p>
        </p:txBody>
      </p:sp>
      <p:sp>
        <p:nvSpPr>
          <p:cNvPr id="86" name="Owal 85"/>
          <p:cNvSpPr/>
          <p:nvPr/>
        </p:nvSpPr>
        <p:spPr>
          <a:xfrm>
            <a:off x="4565890" y="3581782"/>
            <a:ext cx="567298" cy="567298"/>
          </a:xfrm>
          <a:prstGeom prst="ellipse">
            <a:avLst/>
          </a:prstGeom>
          <a:solidFill>
            <a:srgbClr val="FF000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b="1">
                <a:solidFill>
                  <a:schemeClr val="tx1"/>
                </a:solidFill>
              </a:rPr>
              <a:t>1</a:t>
            </a:r>
          </a:p>
        </p:txBody>
      </p:sp>
      <p:sp>
        <p:nvSpPr>
          <p:cNvPr id="87" name="Owal 86"/>
          <p:cNvSpPr/>
          <p:nvPr/>
        </p:nvSpPr>
        <p:spPr>
          <a:xfrm>
            <a:off x="5494444" y="3581782"/>
            <a:ext cx="567298" cy="567298"/>
          </a:xfrm>
          <a:prstGeom prst="ellipse">
            <a:avLst/>
          </a:prstGeom>
          <a:solidFill>
            <a:srgbClr val="FF000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b="1">
                <a:solidFill>
                  <a:schemeClr val="tx1"/>
                </a:solidFill>
              </a:rPr>
              <a:t>2</a:t>
            </a:r>
          </a:p>
        </p:txBody>
      </p:sp>
      <p:sp>
        <p:nvSpPr>
          <p:cNvPr id="88" name="Owal 87"/>
          <p:cNvSpPr/>
          <p:nvPr/>
        </p:nvSpPr>
        <p:spPr>
          <a:xfrm>
            <a:off x="6422998" y="3581782"/>
            <a:ext cx="567298" cy="567298"/>
          </a:xfrm>
          <a:prstGeom prst="ellipse">
            <a:avLst/>
          </a:prstGeom>
          <a:solidFill>
            <a:srgbClr val="FF000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b="1" dirty="0">
                <a:solidFill>
                  <a:schemeClr val="tx1"/>
                </a:solidFill>
              </a:rPr>
              <a:t>3</a:t>
            </a:r>
          </a:p>
        </p:txBody>
      </p:sp>
      <p:sp>
        <p:nvSpPr>
          <p:cNvPr id="89" name="Owal 88"/>
          <p:cNvSpPr/>
          <p:nvPr/>
        </p:nvSpPr>
        <p:spPr>
          <a:xfrm>
            <a:off x="7351552" y="3581782"/>
            <a:ext cx="567298" cy="567298"/>
          </a:xfrm>
          <a:prstGeom prst="ellipse">
            <a:avLst/>
          </a:prstGeom>
          <a:solidFill>
            <a:srgbClr val="FF000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b="1" dirty="0">
                <a:solidFill>
                  <a:schemeClr val="tx1"/>
                </a:solidFill>
              </a:rPr>
              <a:t>4</a:t>
            </a:r>
          </a:p>
        </p:txBody>
      </p:sp>
      <p:sp>
        <p:nvSpPr>
          <p:cNvPr id="90" name="Owal 89"/>
          <p:cNvSpPr/>
          <p:nvPr/>
        </p:nvSpPr>
        <p:spPr>
          <a:xfrm>
            <a:off x="8280106" y="3581782"/>
            <a:ext cx="567298" cy="567298"/>
          </a:xfrm>
          <a:prstGeom prst="ellipse">
            <a:avLst/>
          </a:prstGeom>
          <a:solidFill>
            <a:srgbClr val="FF000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b="1" dirty="0">
                <a:solidFill>
                  <a:schemeClr val="tx1"/>
                </a:solidFill>
              </a:rPr>
              <a:t>5</a:t>
            </a:r>
          </a:p>
        </p:txBody>
      </p:sp>
      <p:sp>
        <p:nvSpPr>
          <p:cNvPr id="91" name="Owal 90"/>
          <p:cNvSpPr/>
          <p:nvPr/>
        </p:nvSpPr>
        <p:spPr>
          <a:xfrm>
            <a:off x="9208660" y="3581782"/>
            <a:ext cx="567298" cy="567298"/>
          </a:xfrm>
          <a:prstGeom prst="ellipse">
            <a:avLst/>
          </a:prstGeom>
          <a:solidFill>
            <a:srgbClr val="FF000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b="1" dirty="0">
                <a:solidFill>
                  <a:schemeClr val="tx1"/>
                </a:solidFill>
              </a:rPr>
              <a:t>6</a:t>
            </a:r>
          </a:p>
        </p:txBody>
      </p:sp>
      <p:sp>
        <p:nvSpPr>
          <p:cNvPr id="92" name="Owal 91"/>
          <p:cNvSpPr/>
          <p:nvPr/>
        </p:nvSpPr>
        <p:spPr>
          <a:xfrm>
            <a:off x="10137214" y="3581782"/>
            <a:ext cx="567298" cy="567298"/>
          </a:xfrm>
          <a:prstGeom prst="ellipse">
            <a:avLst/>
          </a:prstGeom>
          <a:solidFill>
            <a:srgbClr val="FF000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b="1" dirty="0">
                <a:solidFill>
                  <a:schemeClr val="tx1"/>
                </a:solidFill>
              </a:rPr>
              <a:t>7</a:t>
            </a:r>
          </a:p>
        </p:txBody>
      </p:sp>
      <p:sp>
        <p:nvSpPr>
          <p:cNvPr id="93" name="Line 5"/>
          <p:cNvSpPr>
            <a:spLocks noChangeShapeType="1"/>
          </p:cNvSpPr>
          <p:nvPr/>
        </p:nvSpPr>
        <p:spPr bwMode="auto">
          <a:xfrm flipH="1">
            <a:off x="4871861" y="2060847"/>
            <a:ext cx="2524327" cy="1520934"/>
          </a:xfrm>
          <a:prstGeom prst="line">
            <a:avLst/>
          </a:prstGeom>
          <a:noFill/>
          <a:ln w="28575">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94" name="Line 5"/>
          <p:cNvSpPr>
            <a:spLocks noChangeShapeType="1"/>
          </p:cNvSpPr>
          <p:nvPr/>
        </p:nvSpPr>
        <p:spPr bwMode="auto">
          <a:xfrm flipH="1">
            <a:off x="5800415" y="2060848"/>
            <a:ext cx="1855887" cy="1520933"/>
          </a:xfrm>
          <a:prstGeom prst="line">
            <a:avLst/>
          </a:prstGeom>
          <a:noFill/>
          <a:ln w="28575">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95" name="Line 5"/>
          <p:cNvSpPr>
            <a:spLocks noChangeShapeType="1"/>
          </p:cNvSpPr>
          <p:nvPr/>
        </p:nvSpPr>
        <p:spPr bwMode="auto">
          <a:xfrm flipH="1">
            <a:off x="6728967" y="2052082"/>
            <a:ext cx="1239235" cy="1529699"/>
          </a:xfrm>
          <a:prstGeom prst="line">
            <a:avLst/>
          </a:prstGeom>
          <a:noFill/>
          <a:ln w="28575">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96" name="Line 5"/>
          <p:cNvSpPr>
            <a:spLocks noChangeShapeType="1"/>
          </p:cNvSpPr>
          <p:nvPr/>
        </p:nvSpPr>
        <p:spPr bwMode="auto">
          <a:xfrm flipH="1">
            <a:off x="7657522" y="2052081"/>
            <a:ext cx="310680" cy="1540661"/>
          </a:xfrm>
          <a:prstGeom prst="line">
            <a:avLst/>
          </a:prstGeom>
          <a:noFill/>
          <a:ln w="28575">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97" name="Line 5"/>
          <p:cNvSpPr>
            <a:spLocks noChangeShapeType="1"/>
          </p:cNvSpPr>
          <p:nvPr/>
        </p:nvSpPr>
        <p:spPr bwMode="auto">
          <a:xfrm>
            <a:off x="7968201" y="2052080"/>
            <a:ext cx="617873" cy="1529702"/>
          </a:xfrm>
          <a:prstGeom prst="line">
            <a:avLst/>
          </a:prstGeom>
          <a:noFill/>
          <a:ln w="28575">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98" name="Line 5"/>
          <p:cNvSpPr>
            <a:spLocks noChangeShapeType="1"/>
          </p:cNvSpPr>
          <p:nvPr/>
        </p:nvSpPr>
        <p:spPr bwMode="auto">
          <a:xfrm>
            <a:off x="7968201" y="2052079"/>
            <a:ext cx="1546424" cy="1529702"/>
          </a:xfrm>
          <a:prstGeom prst="line">
            <a:avLst/>
          </a:prstGeom>
          <a:noFill/>
          <a:ln w="28575">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99" name="Line 5"/>
          <p:cNvSpPr>
            <a:spLocks noChangeShapeType="1"/>
          </p:cNvSpPr>
          <p:nvPr/>
        </p:nvSpPr>
        <p:spPr bwMode="auto">
          <a:xfrm>
            <a:off x="7968201" y="2052079"/>
            <a:ext cx="2474978" cy="1540663"/>
          </a:xfrm>
          <a:prstGeom prst="line">
            <a:avLst/>
          </a:prstGeom>
          <a:noFill/>
          <a:ln w="28575">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Tree>
    <p:extLst>
      <p:ext uri="{BB962C8B-B14F-4D97-AF65-F5344CB8AC3E}">
        <p14:creationId xmlns:p14="http://schemas.microsoft.com/office/powerpoint/2010/main" val="857242356"/>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23392" y="1122363"/>
            <a:ext cx="10730408" cy="2387600"/>
          </a:xfrm>
        </p:spPr>
        <p:txBody>
          <a:bodyPr>
            <a:normAutofit/>
          </a:bodyPr>
          <a:lstStyle/>
          <a:p>
            <a:r>
              <a:rPr lang="pl-PL" dirty="0"/>
              <a:t>Co się dzieje </a:t>
            </a:r>
            <a:r>
              <a:rPr lang="pl-PL"/>
              <a:t>z ludźmi </a:t>
            </a:r>
            <a:r>
              <a:rPr lang="pl-PL" dirty="0"/>
              <a:t>po </a:t>
            </a:r>
            <a:r>
              <a:rPr lang="pl-PL"/>
              <a:t>śmierci?</a:t>
            </a:r>
            <a:endParaRPr lang="pl-PL" dirty="0"/>
          </a:p>
        </p:txBody>
      </p:sp>
      <p:sp>
        <p:nvSpPr>
          <p:cNvPr id="4" name="Podtytuł 3"/>
          <p:cNvSpPr>
            <a:spLocks noGrp="1"/>
          </p:cNvSpPr>
          <p:nvPr>
            <p:ph type="subTitle" idx="1"/>
          </p:nvPr>
        </p:nvSpPr>
        <p:spPr/>
        <p:txBody>
          <a:bodyPr>
            <a:normAutofit/>
          </a:bodyPr>
          <a:lstStyle/>
          <a:p>
            <a:r>
              <a:rPr lang="pl-PL" dirty="0"/>
              <a:t>Wyciąg z prezentacji</a:t>
            </a:r>
          </a:p>
          <a:p>
            <a:r>
              <a:rPr lang="pl-PL" dirty="0"/>
              <a:t>Nadzieja - Wersja 2.4 z października 2019</a:t>
            </a:r>
          </a:p>
          <a:p>
            <a:r>
              <a:rPr lang="pl-PL" dirty="0">
                <a:hlinkClick r:id="rId3"/>
              </a:rPr>
              <a:t>wojtek@pp.org.pl</a:t>
            </a:r>
            <a:endParaRPr lang="pl-PL" dirty="0"/>
          </a:p>
        </p:txBody>
      </p:sp>
    </p:spTree>
    <p:extLst>
      <p:ext uri="{BB962C8B-B14F-4D97-AF65-F5344CB8AC3E}">
        <p14:creationId xmlns:p14="http://schemas.microsoft.com/office/powerpoint/2010/main" val="9505268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AutoShape 2"/>
          <p:cNvSpPr>
            <a:spLocks noChangeArrowheads="1"/>
          </p:cNvSpPr>
          <p:nvPr/>
        </p:nvSpPr>
        <p:spPr bwMode="auto">
          <a:xfrm>
            <a:off x="2314575" y="3360739"/>
            <a:ext cx="6153150" cy="676275"/>
          </a:xfrm>
          <a:prstGeom prst="roundRect">
            <a:avLst>
              <a:gd name="adj" fmla="val 16667"/>
            </a:avLst>
          </a:prstGeom>
          <a:solidFill>
            <a:srgbClr val="FFF4C7"/>
          </a:solidFill>
          <a:ln>
            <a:solidFill>
              <a:srgbClr val="AD8B00"/>
            </a:solidFill>
          </a:ln>
          <a:effectLst/>
        </p:spPr>
        <p:txBody>
          <a:bodyPr wrap="none" anchor="ctr"/>
          <a:lstStyle/>
          <a:p>
            <a:pPr eaLnBrk="0" fontAlgn="base" hangingPunct="0">
              <a:lnSpc>
                <a:spcPct val="90000"/>
              </a:lnSpc>
              <a:spcBef>
                <a:spcPct val="50000"/>
              </a:spcBef>
              <a:spcAft>
                <a:spcPct val="0"/>
              </a:spcAft>
            </a:pPr>
            <a:endParaRPr kumimoji="1" lang="pl-PL" altLang="pl-PL" i="1">
              <a:solidFill>
                <a:srgbClr val="4C3A00"/>
              </a:solidFill>
              <a:latin typeface="Arial" panose="020B0604020202020204" pitchFamily="34" charset="0"/>
              <a:cs typeface="Arial" panose="020B0604020202020204" pitchFamily="34" charset="0"/>
            </a:endParaRPr>
          </a:p>
        </p:txBody>
      </p:sp>
      <p:sp>
        <p:nvSpPr>
          <p:cNvPr id="59395" name="Tytuł 3"/>
          <p:cNvSpPr>
            <a:spLocks noGrp="1"/>
          </p:cNvSpPr>
          <p:nvPr>
            <p:ph type="title"/>
          </p:nvPr>
        </p:nvSpPr>
        <p:spPr/>
        <p:txBody>
          <a:bodyPr/>
          <a:lstStyle/>
          <a:p>
            <a:r>
              <a:rPr lang="pl-PL" altLang="pl-PL" dirty="0"/>
              <a:t>Życie człowieka</a:t>
            </a:r>
          </a:p>
        </p:txBody>
      </p:sp>
      <p:sp>
        <p:nvSpPr>
          <p:cNvPr id="52" name="Line 6"/>
          <p:cNvSpPr>
            <a:spLocks noChangeShapeType="1"/>
          </p:cNvSpPr>
          <p:nvPr/>
        </p:nvSpPr>
        <p:spPr bwMode="auto">
          <a:xfrm>
            <a:off x="3632200" y="3908425"/>
            <a:ext cx="1771650" cy="0"/>
          </a:xfrm>
          <a:prstGeom prst="line">
            <a:avLst/>
          </a:prstGeom>
          <a:noFill/>
          <a:ln w="57150">
            <a:solidFill>
              <a:srgbClr val="AD8B00"/>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59410" name="Line 3"/>
          <p:cNvSpPr>
            <a:spLocks noChangeShapeType="1"/>
          </p:cNvSpPr>
          <p:nvPr/>
        </p:nvSpPr>
        <p:spPr bwMode="auto">
          <a:xfrm>
            <a:off x="2843213" y="2065338"/>
            <a:ext cx="302895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11" name="Text Box 4"/>
          <p:cNvSpPr txBox="1">
            <a:spLocks noChangeArrowheads="1"/>
          </p:cNvSpPr>
          <p:nvPr/>
        </p:nvSpPr>
        <p:spPr bwMode="auto">
          <a:xfrm>
            <a:off x="4233863" y="1857376"/>
            <a:ext cx="131445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Czas Kościoła</a:t>
            </a:r>
          </a:p>
        </p:txBody>
      </p:sp>
      <p:sp>
        <p:nvSpPr>
          <p:cNvPr id="59412" name="Line 6"/>
          <p:cNvSpPr>
            <a:spLocks noChangeShapeType="1"/>
          </p:cNvSpPr>
          <p:nvPr/>
        </p:nvSpPr>
        <p:spPr bwMode="auto">
          <a:xfrm>
            <a:off x="5872163" y="1755776"/>
            <a:ext cx="0" cy="7778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59413" name="Line 8"/>
          <p:cNvSpPr>
            <a:spLocks noChangeShapeType="1"/>
          </p:cNvSpPr>
          <p:nvPr/>
        </p:nvSpPr>
        <p:spPr bwMode="auto">
          <a:xfrm>
            <a:off x="5872163" y="2065338"/>
            <a:ext cx="137160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14" name="Line 9"/>
          <p:cNvSpPr>
            <a:spLocks noChangeShapeType="1"/>
          </p:cNvSpPr>
          <p:nvPr/>
        </p:nvSpPr>
        <p:spPr bwMode="auto">
          <a:xfrm>
            <a:off x="7243763" y="1755776"/>
            <a:ext cx="0" cy="7778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59415" name="Line 10"/>
          <p:cNvSpPr>
            <a:spLocks noChangeShapeType="1"/>
          </p:cNvSpPr>
          <p:nvPr/>
        </p:nvSpPr>
        <p:spPr bwMode="auto">
          <a:xfrm>
            <a:off x="7254875" y="2065338"/>
            <a:ext cx="112395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110" name="Freeform 31"/>
          <p:cNvSpPr>
            <a:spLocks/>
          </p:cNvSpPr>
          <p:nvPr/>
        </p:nvSpPr>
        <p:spPr bwMode="auto">
          <a:xfrm flipV="1">
            <a:off x="5562601" y="4110038"/>
            <a:ext cx="2595563" cy="234950"/>
          </a:xfrm>
          <a:custGeom>
            <a:avLst/>
            <a:gdLst>
              <a:gd name="T0" fmla="*/ 0 w 6"/>
              <a:gd name="T1" fmla="*/ 1080 h 1080"/>
              <a:gd name="T2" fmla="*/ 6 w 6"/>
              <a:gd name="T3" fmla="*/ 0 h 1080"/>
              <a:gd name="connsiteX0" fmla="*/ 0 w 17615"/>
              <a:gd name="connsiteY0" fmla="*/ 1107 h 1129"/>
              <a:gd name="connsiteX1" fmla="*/ 17615 w 17615"/>
              <a:gd name="connsiteY1" fmla="*/ 23 h 1129"/>
              <a:gd name="connsiteX0" fmla="*/ 0 w 15603"/>
              <a:gd name="connsiteY0" fmla="*/ 6287 h 39205"/>
              <a:gd name="connsiteX1" fmla="*/ 15603 w 15603"/>
              <a:gd name="connsiteY1" fmla="*/ 32919 h 39205"/>
              <a:gd name="connsiteX0" fmla="*/ 0 w 15603"/>
              <a:gd name="connsiteY0" fmla="*/ 17108 h 43740"/>
              <a:gd name="connsiteX1" fmla="*/ 15603 w 15603"/>
              <a:gd name="connsiteY1" fmla="*/ 43740 h 43740"/>
              <a:gd name="connsiteX0" fmla="*/ 0 w 15603"/>
              <a:gd name="connsiteY0" fmla="*/ 0 h 26632"/>
              <a:gd name="connsiteX1" fmla="*/ 15603 w 15603"/>
              <a:gd name="connsiteY1" fmla="*/ 26632 h 26632"/>
              <a:gd name="connsiteX0" fmla="*/ 0 w 17555"/>
              <a:gd name="connsiteY0" fmla="*/ 0 h 48929"/>
              <a:gd name="connsiteX1" fmla="*/ 17555 w 17555"/>
              <a:gd name="connsiteY1" fmla="*/ 48929 h 48929"/>
              <a:gd name="connsiteX0" fmla="*/ 0 w 17555"/>
              <a:gd name="connsiteY0" fmla="*/ 0 h 48929"/>
              <a:gd name="connsiteX1" fmla="*/ 17555 w 17555"/>
              <a:gd name="connsiteY1" fmla="*/ 48929 h 48929"/>
              <a:gd name="connsiteX0" fmla="*/ 0 w 17555"/>
              <a:gd name="connsiteY0" fmla="*/ 0 h 48929"/>
              <a:gd name="connsiteX1" fmla="*/ 17555 w 17555"/>
              <a:gd name="connsiteY1" fmla="*/ 48929 h 48929"/>
              <a:gd name="connsiteX0" fmla="*/ 0 w 17555"/>
              <a:gd name="connsiteY0" fmla="*/ 10628 h 59557"/>
              <a:gd name="connsiteX1" fmla="*/ 17555 w 17555"/>
              <a:gd name="connsiteY1" fmla="*/ 59557 h 59557"/>
              <a:gd name="connsiteX0" fmla="*/ 0 w 17555"/>
              <a:gd name="connsiteY0" fmla="*/ 0 h 48929"/>
              <a:gd name="connsiteX1" fmla="*/ 17555 w 17555"/>
              <a:gd name="connsiteY1" fmla="*/ 48929 h 48929"/>
              <a:gd name="connsiteX0" fmla="*/ 0 w 17555"/>
              <a:gd name="connsiteY0" fmla="*/ 0 h 62864"/>
              <a:gd name="connsiteX1" fmla="*/ 17555 w 17555"/>
              <a:gd name="connsiteY1" fmla="*/ 62864 h 62864"/>
              <a:gd name="connsiteX0" fmla="*/ 0 w 17786"/>
              <a:gd name="connsiteY0" fmla="*/ 0 h 95380"/>
              <a:gd name="connsiteX1" fmla="*/ 17786 w 17786"/>
              <a:gd name="connsiteY1" fmla="*/ 95380 h 95380"/>
              <a:gd name="connsiteX0" fmla="*/ 0 w 17786"/>
              <a:gd name="connsiteY0" fmla="*/ 0 h 95380"/>
              <a:gd name="connsiteX1" fmla="*/ 17786 w 17786"/>
              <a:gd name="connsiteY1" fmla="*/ 95380 h 95380"/>
              <a:gd name="connsiteX0" fmla="*/ 0 w 32239"/>
              <a:gd name="connsiteY0" fmla="*/ 0 h 83154"/>
              <a:gd name="connsiteX1" fmla="*/ 32239 w 32239"/>
              <a:gd name="connsiteY1" fmla="*/ 83154 h 83154"/>
            </a:gdLst>
            <a:ahLst/>
            <a:cxnLst>
              <a:cxn ang="0">
                <a:pos x="connsiteX0" y="connsiteY0"/>
              </a:cxn>
              <a:cxn ang="0">
                <a:pos x="connsiteX1" y="connsiteY1"/>
              </a:cxn>
            </a:cxnLst>
            <a:rect l="l" t="t" r="r" b="b"/>
            <a:pathLst>
              <a:path w="32239" h="83154">
                <a:moveTo>
                  <a:pt x="0" y="0"/>
                </a:moveTo>
                <a:cubicBezTo>
                  <a:pt x="717" y="50375"/>
                  <a:pt x="28186" y="-53624"/>
                  <a:pt x="32239" y="83154"/>
                </a:cubicBezTo>
              </a:path>
            </a:pathLst>
          </a:custGeom>
          <a:noFill/>
          <a:ln w="28575">
            <a:solidFill>
              <a:srgbClr val="AD8B00"/>
            </a:solidFill>
            <a:prstDash val="sysDash"/>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111" name="Line 6"/>
          <p:cNvSpPr>
            <a:spLocks noChangeShapeType="1"/>
          </p:cNvSpPr>
          <p:nvPr/>
        </p:nvSpPr>
        <p:spPr bwMode="auto">
          <a:xfrm flipV="1">
            <a:off x="8188325" y="3930650"/>
            <a:ext cx="217488" cy="179388"/>
          </a:xfrm>
          <a:prstGeom prst="line">
            <a:avLst/>
          </a:prstGeom>
          <a:noFill/>
          <a:ln w="28575">
            <a:solidFill>
              <a:srgbClr val="AD8B00"/>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114" name="Freeform 31"/>
          <p:cNvSpPr>
            <a:spLocks/>
          </p:cNvSpPr>
          <p:nvPr/>
        </p:nvSpPr>
        <p:spPr bwMode="auto">
          <a:xfrm flipV="1">
            <a:off x="5438775" y="3930651"/>
            <a:ext cx="88900" cy="315913"/>
          </a:xfrm>
          <a:custGeom>
            <a:avLst/>
            <a:gdLst>
              <a:gd name="T0" fmla="*/ 0 w 6"/>
              <a:gd name="T1" fmla="*/ 1080 h 1080"/>
              <a:gd name="T2" fmla="*/ 6 w 6"/>
              <a:gd name="T3" fmla="*/ 0 h 1080"/>
            </a:gdLst>
            <a:ahLst/>
            <a:cxnLst>
              <a:cxn ang="0">
                <a:pos x="T0" y="T1"/>
              </a:cxn>
              <a:cxn ang="0">
                <a:pos x="T2" y="T3"/>
              </a:cxn>
            </a:cxnLst>
            <a:rect l="0" t="0" r="r" b="b"/>
            <a:pathLst>
              <a:path w="6" h="1080">
                <a:moveTo>
                  <a:pt x="0" y="1080"/>
                </a:moveTo>
                <a:lnTo>
                  <a:pt x="6" y="0"/>
                </a:lnTo>
              </a:path>
            </a:pathLst>
          </a:custGeom>
          <a:noFill/>
          <a:ln w="28575">
            <a:solidFill>
              <a:srgbClr val="AD8B00"/>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59423" name="Line 9"/>
          <p:cNvSpPr>
            <a:spLocks noChangeShapeType="1"/>
          </p:cNvSpPr>
          <p:nvPr/>
        </p:nvSpPr>
        <p:spPr bwMode="auto">
          <a:xfrm>
            <a:off x="8378825" y="1717676"/>
            <a:ext cx="0" cy="7778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59424" name="Text Box 44"/>
          <p:cNvSpPr txBox="1">
            <a:spLocks noChangeArrowheads="1"/>
          </p:cNvSpPr>
          <p:nvPr/>
        </p:nvSpPr>
        <p:spPr bwMode="auto">
          <a:xfrm>
            <a:off x="8378826" y="1862138"/>
            <a:ext cx="1065213"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Nowe rzeczy</a:t>
            </a:r>
          </a:p>
        </p:txBody>
      </p:sp>
      <p:sp>
        <p:nvSpPr>
          <p:cNvPr id="67" name="Romb 66"/>
          <p:cNvSpPr/>
          <p:nvPr/>
        </p:nvSpPr>
        <p:spPr bwMode="auto">
          <a:xfrm>
            <a:off x="8394700" y="3706813"/>
            <a:ext cx="349250" cy="354012"/>
          </a:xfrm>
          <a:prstGeom prst="diamond">
            <a:avLst/>
          </a:prstGeom>
          <a:solidFill>
            <a:schemeClr val="accent1">
              <a:lumMod val="40000"/>
              <a:lumOff val="60000"/>
            </a:schemeClr>
          </a:solidFill>
          <a:ln w="19050" cap="flat" cmpd="sng" algn="ctr">
            <a:solidFill>
              <a:schemeClr val="accent5">
                <a:lumMod val="50000"/>
              </a:schemeClr>
            </a:solidFill>
            <a:prstDash val="solid"/>
            <a:round/>
            <a:headEnd type="none" w="med" len="med"/>
            <a:tailEnd type="none" w="med" len="med"/>
          </a:ln>
          <a:effectLst/>
          <a:extLst>
            <a:ext uri="{AF507438-7753-43e0-B8FC-AC1667EBCBE1}"/>
          </a:extLst>
        </p:spPr>
        <p:txBody>
          <a:bodyPr lIns="0" tIns="34290" rIns="0" bIns="34290" anchor="ctr" anchorCtr="1"/>
          <a:lstStyle/>
          <a:p>
            <a:pPr marL="257175" indent="-257175">
              <a:lnSpc>
                <a:spcPct val="90000"/>
              </a:lnSpc>
              <a:spcBef>
                <a:spcPct val="50000"/>
              </a:spcBef>
              <a:defRPr/>
            </a:pPr>
            <a:r>
              <a:rPr lang="pl-PL" b="1" dirty="0"/>
              <a:t>S</a:t>
            </a:r>
          </a:p>
        </p:txBody>
      </p:sp>
      <p:sp>
        <p:nvSpPr>
          <p:cNvPr id="59427" name="Line 10"/>
          <p:cNvSpPr>
            <a:spLocks noChangeShapeType="1"/>
          </p:cNvSpPr>
          <p:nvPr/>
        </p:nvSpPr>
        <p:spPr bwMode="auto">
          <a:xfrm>
            <a:off x="8378825" y="2065338"/>
            <a:ext cx="112395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30" name="PoleTekstowe 29"/>
          <p:cNvSpPr txBox="1"/>
          <p:nvPr/>
        </p:nvSpPr>
        <p:spPr>
          <a:xfrm>
            <a:off x="493984" y="4834758"/>
            <a:ext cx="9186591" cy="1754326"/>
          </a:xfrm>
          <a:prstGeom prst="rect">
            <a:avLst/>
          </a:prstGeom>
          <a:noFill/>
        </p:spPr>
        <p:txBody>
          <a:bodyPr wrap="square" rtlCol="0">
            <a:spAutoFit/>
          </a:bodyPr>
          <a:lstStyle/>
          <a:p>
            <a:r>
              <a:rPr lang="pl-PL" b="1" dirty="0"/>
              <a:t>Ważne punkty w życiu człowieka:</a:t>
            </a:r>
          </a:p>
          <a:p>
            <a:r>
              <a:rPr lang="pl-PL" dirty="0"/>
              <a:t>#1. Człowiek się rodzi</a:t>
            </a:r>
          </a:p>
          <a:p>
            <a:r>
              <a:rPr lang="pl-PL" dirty="0"/>
              <a:t>#2. Człowiek żyje na ziemi.</a:t>
            </a:r>
          </a:p>
          <a:p>
            <a:r>
              <a:rPr lang="pl-PL" dirty="0"/>
              <a:t>#3. Człowiek umiera zstępując do krainy umarłych (hebr. </a:t>
            </a:r>
            <a:r>
              <a:rPr lang="pl-PL" i="1" dirty="0" err="1"/>
              <a:t>szeol</a:t>
            </a:r>
            <a:r>
              <a:rPr lang="pl-PL" dirty="0"/>
              <a:t>, gr. </a:t>
            </a:r>
            <a:r>
              <a:rPr lang="pl-PL" i="1" dirty="0"/>
              <a:t>hades</a:t>
            </a:r>
            <a:r>
              <a:rPr lang="pl-PL" dirty="0"/>
              <a:t>).</a:t>
            </a:r>
          </a:p>
          <a:p>
            <a:r>
              <a:rPr lang="pl-PL" dirty="0"/>
              <a:t>#4. Człowiek zmartwychwstaje.</a:t>
            </a:r>
          </a:p>
          <a:p>
            <a:r>
              <a:rPr lang="pl-PL" dirty="0"/>
              <a:t>#5. Zmartwychwstały staje przez Wielkim Białym Tronem gdzie otrzymuje sprawiedliwy wyrok.</a:t>
            </a:r>
          </a:p>
        </p:txBody>
      </p:sp>
      <p:sp>
        <p:nvSpPr>
          <p:cNvPr id="31" name="Oval 26"/>
          <p:cNvSpPr>
            <a:spLocks noChangeArrowheads="1"/>
          </p:cNvSpPr>
          <p:nvPr/>
        </p:nvSpPr>
        <p:spPr bwMode="auto">
          <a:xfrm>
            <a:off x="8486775" y="3464200"/>
            <a:ext cx="200025" cy="204787"/>
          </a:xfrm>
          <a:prstGeom prst="ellipse">
            <a:avLst/>
          </a:prstGeom>
          <a:solidFill>
            <a:schemeClr val="bg1"/>
          </a:solidFill>
          <a:ln w="12700">
            <a:solidFill>
              <a:schemeClr val="tx1"/>
            </a:solidFill>
            <a:round/>
            <a:headEnd/>
            <a:tailEnd/>
          </a:ln>
          <a:effectLst/>
          <a:extLst>
            <a:ext uri="{AF507438-7753-43e0-B8FC-AC1667EBCBE1}"/>
          </a:extLst>
        </p:spPr>
        <p:txBody>
          <a:bodyPr wrap="none" anchor="ctr"/>
          <a:lstStyle/>
          <a:p>
            <a:pPr algn="ctr">
              <a:lnSpc>
                <a:spcPct val="90000"/>
              </a:lnSpc>
              <a:spcBef>
                <a:spcPct val="50000"/>
              </a:spcBef>
              <a:defRPr/>
            </a:pPr>
            <a:r>
              <a:rPr lang="pl-PL" sz="1200" b="1" dirty="0">
                <a:latin typeface="Arial" charset="0"/>
              </a:rPr>
              <a:t>5</a:t>
            </a:r>
          </a:p>
        </p:txBody>
      </p:sp>
      <p:sp>
        <p:nvSpPr>
          <p:cNvPr id="32" name="Oval 28"/>
          <p:cNvSpPr>
            <a:spLocks noChangeArrowheads="1"/>
          </p:cNvSpPr>
          <p:nvPr/>
        </p:nvSpPr>
        <p:spPr bwMode="auto">
          <a:xfrm>
            <a:off x="3381145" y="3841752"/>
            <a:ext cx="200025" cy="204787"/>
          </a:xfrm>
          <a:prstGeom prst="ellipse">
            <a:avLst/>
          </a:prstGeom>
          <a:solidFill>
            <a:schemeClr val="bg1"/>
          </a:solidFill>
          <a:ln w="12700">
            <a:solidFill>
              <a:schemeClr val="tx1"/>
            </a:solidFill>
            <a:round/>
            <a:headEnd/>
            <a:tailEnd/>
          </a:ln>
          <a:effectLst/>
          <a:extLst>
            <a:ext uri="{AF507438-7753-43e0-B8FC-AC1667EBCBE1}"/>
          </a:extLst>
        </p:spPr>
        <p:txBody>
          <a:bodyPr wrap="none" anchor="ctr"/>
          <a:lstStyle/>
          <a:p>
            <a:pPr algn="ctr">
              <a:lnSpc>
                <a:spcPct val="90000"/>
              </a:lnSpc>
              <a:spcBef>
                <a:spcPct val="50000"/>
              </a:spcBef>
              <a:defRPr/>
            </a:pPr>
            <a:r>
              <a:rPr lang="pl-PL" sz="1200" b="1" dirty="0">
                <a:latin typeface="Arial" charset="0"/>
              </a:rPr>
              <a:t>1</a:t>
            </a:r>
          </a:p>
        </p:txBody>
      </p:sp>
      <p:sp>
        <p:nvSpPr>
          <p:cNvPr id="33" name="Oval 29"/>
          <p:cNvSpPr>
            <a:spLocks noChangeArrowheads="1"/>
          </p:cNvSpPr>
          <p:nvPr/>
        </p:nvSpPr>
        <p:spPr bwMode="auto">
          <a:xfrm>
            <a:off x="8227220" y="4078180"/>
            <a:ext cx="200025" cy="204788"/>
          </a:xfrm>
          <a:prstGeom prst="ellipse">
            <a:avLst/>
          </a:prstGeom>
          <a:solidFill>
            <a:schemeClr val="bg1"/>
          </a:solidFill>
          <a:ln w="12700">
            <a:solidFill>
              <a:schemeClr val="tx1"/>
            </a:solidFill>
            <a:round/>
            <a:headEnd/>
            <a:tailEnd/>
          </a:ln>
          <a:effectLst/>
          <a:extLst>
            <a:ext uri="{AF507438-7753-43e0-B8FC-AC1667EBCBE1}"/>
          </a:extLst>
        </p:spPr>
        <p:txBody>
          <a:bodyPr wrap="none" anchor="ctr"/>
          <a:lstStyle/>
          <a:p>
            <a:pPr algn="ctr">
              <a:lnSpc>
                <a:spcPct val="90000"/>
              </a:lnSpc>
              <a:spcBef>
                <a:spcPct val="50000"/>
              </a:spcBef>
              <a:defRPr/>
            </a:pPr>
            <a:r>
              <a:rPr lang="pl-PL" sz="1200" b="1" dirty="0">
                <a:latin typeface="Arial" charset="0"/>
              </a:rPr>
              <a:t>4</a:t>
            </a:r>
          </a:p>
        </p:txBody>
      </p:sp>
      <p:sp>
        <p:nvSpPr>
          <p:cNvPr id="34" name="Oval 30"/>
          <p:cNvSpPr>
            <a:spLocks noChangeArrowheads="1"/>
          </p:cNvSpPr>
          <p:nvPr/>
        </p:nvSpPr>
        <p:spPr bwMode="auto">
          <a:xfrm>
            <a:off x="4418012" y="3958431"/>
            <a:ext cx="200025" cy="204787"/>
          </a:xfrm>
          <a:prstGeom prst="ellipse">
            <a:avLst/>
          </a:prstGeom>
          <a:solidFill>
            <a:schemeClr val="bg1"/>
          </a:solidFill>
          <a:ln w="12700">
            <a:solidFill>
              <a:schemeClr val="tx1"/>
            </a:solidFill>
            <a:round/>
            <a:headEnd/>
            <a:tailEnd/>
          </a:ln>
          <a:effectLst/>
          <a:extLst>
            <a:ext uri="{AF507438-7753-43e0-B8FC-AC1667EBCBE1}"/>
          </a:extLst>
        </p:spPr>
        <p:txBody>
          <a:bodyPr wrap="none" anchor="ctr"/>
          <a:lstStyle/>
          <a:p>
            <a:pPr algn="ctr">
              <a:lnSpc>
                <a:spcPct val="90000"/>
              </a:lnSpc>
              <a:spcBef>
                <a:spcPct val="50000"/>
              </a:spcBef>
              <a:defRPr/>
            </a:pPr>
            <a:r>
              <a:rPr lang="pl-PL" sz="1200" b="1" dirty="0">
                <a:latin typeface="Arial" charset="0"/>
              </a:rPr>
              <a:t>2</a:t>
            </a:r>
          </a:p>
        </p:txBody>
      </p:sp>
      <p:sp>
        <p:nvSpPr>
          <p:cNvPr id="35" name="Oval 29"/>
          <p:cNvSpPr>
            <a:spLocks noChangeArrowheads="1"/>
          </p:cNvSpPr>
          <p:nvPr/>
        </p:nvSpPr>
        <p:spPr bwMode="auto">
          <a:xfrm>
            <a:off x="5559971" y="4022726"/>
            <a:ext cx="200025" cy="204787"/>
          </a:xfrm>
          <a:prstGeom prst="ellipse">
            <a:avLst/>
          </a:prstGeom>
          <a:solidFill>
            <a:schemeClr val="bg1"/>
          </a:solidFill>
          <a:ln w="12700">
            <a:solidFill>
              <a:schemeClr val="tx1"/>
            </a:solidFill>
            <a:round/>
            <a:headEnd/>
            <a:tailEnd/>
          </a:ln>
          <a:effectLst/>
          <a:extLst>
            <a:ext uri="{AF507438-7753-43e0-B8FC-AC1667EBCBE1}"/>
          </a:extLst>
        </p:spPr>
        <p:txBody>
          <a:bodyPr wrap="none" anchor="ctr"/>
          <a:lstStyle/>
          <a:p>
            <a:pPr algn="ctr">
              <a:lnSpc>
                <a:spcPct val="90000"/>
              </a:lnSpc>
              <a:spcBef>
                <a:spcPct val="50000"/>
              </a:spcBef>
              <a:defRPr/>
            </a:pPr>
            <a:r>
              <a:rPr lang="pl-PL" sz="1200" b="1" dirty="0">
                <a:latin typeface="Arial" charset="0"/>
              </a:rPr>
              <a:t>3</a:t>
            </a:r>
          </a:p>
        </p:txBody>
      </p:sp>
      <p:sp>
        <p:nvSpPr>
          <p:cNvPr id="24" name="Line 6"/>
          <p:cNvSpPr>
            <a:spLocks noChangeShapeType="1"/>
          </p:cNvSpPr>
          <p:nvPr/>
        </p:nvSpPr>
        <p:spPr bwMode="auto">
          <a:xfrm>
            <a:off x="8688388" y="4114800"/>
            <a:ext cx="101600" cy="476250"/>
          </a:xfrm>
          <a:prstGeom prst="line">
            <a:avLst/>
          </a:prstGeom>
          <a:noFill/>
          <a:ln w="28575">
            <a:solidFill>
              <a:srgbClr val="AD8B00"/>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25" name="Text Box 4"/>
          <p:cNvSpPr txBox="1">
            <a:spLocks noChangeArrowheads="1"/>
          </p:cNvSpPr>
          <p:nvPr/>
        </p:nvSpPr>
        <p:spPr bwMode="auto">
          <a:xfrm>
            <a:off x="8212138" y="5163040"/>
            <a:ext cx="1314450"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Jezioro ognia</a:t>
            </a:r>
          </a:p>
        </p:txBody>
      </p:sp>
      <p:grpSp>
        <p:nvGrpSpPr>
          <p:cNvPr id="26" name="Grupa 25"/>
          <p:cNvGrpSpPr/>
          <p:nvPr/>
        </p:nvGrpSpPr>
        <p:grpSpPr>
          <a:xfrm>
            <a:off x="8177214" y="4557714"/>
            <a:ext cx="1330325" cy="617537"/>
            <a:chOff x="8177214" y="4557714"/>
            <a:chExt cx="1330325" cy="617537"/>
          </a:xfrm>
        </p:grpSpPr>
        <p:sp>
          <p:nvSpPr>
            <p:cNvPr id="27" name="Schemat blokowy: łącznik 4"/>
            <p:cNvSpPr/>
            <p:nvPr/>
          </p:nvSpPr>
          <p:spPr>
            <a:xfrm rot="324950">
              <a:off x="8177214" y="4664076"/>
              <a:ext cx="1330325" cy="468313"/>
            </a:xfrm>
            <a:prstGeom prst="flowChartConnector">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endParaRPr lang="x-none" altLang="x-none" sz="1800">
                <a:solidFill>
                  <a:srgbClr val="FFFFFF"/>
                </a:solidFill>
              </a:endParaRPr>
            </a:p>
          </p:txBody>
        </p:sp>
        <p:sp>
          <p:nvSpPr>
            <p:cNvPr id="28" name="Wybuch  2 48"/>
            <p:cNvSpPr/>
            <p:nvPr/>
          </p:nvSpPr>
          <p:spPr>
            <a:xfrm rot="971256">
              <a:off x="8420100" y="4557714"/>
              <a:ext cx="890588" cy="617537"/>
            </a:xfrm>
            <a:prstGeom prst="irregularSeal2">
              <a:avLst/>
            </a:prstGeom>
            <a:solidFill>
              <a:srgbClr val="FFC000"/>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endParaRPr lang="x-none" altLang="x-none" sz="1800">
                <a:solidFill>
                  <a:srgbClr val="FFFFFF"/>
                </a:solidFill>
              </a:endParaRPr>
            </a:p>
          </p:txBody>
        </p:sp>
        <p:sp>
          <p:nvSpPr>
            <p:cNvPr id="29" name="Wybuch  2 52"/>
            <p:cNvSpPr/>
            <p:nvPr/>
          </p:nvSpPr>
          <p:spPr>
            <a:xfrm rot="3369008">
              <a:off x="8577263" y="4668838"/>
              <a:ext cx="425450" cy="412750"/>
            </a:xfrm>
            <a:prstGeom prst="irregularSeal2">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endParaRPr lang="x-none" altLang="x-none" sz="1800">
                <a:solidFill>
                  <a:srgbClr val="FFFFFF"/>
                </a:solidFill>
              </a:endParaRPr>
            </a:p>
          </p:txBody>
        </p:sp>
      </p:grpSp>
      <p:sp>
        <p:nvSpPr>
          <p:cNvPr id="36" name="Sześcian 35"/>
          <p:cNvSpPr/>
          <p:nvPr/>
        </p:nvSpPr>
        <p:spPr>
          <a:xfrm>
            <a:off x="9151939" y="2909888"/>
            <a:ext cx="528637" cy="527050"/>
          </a:xfrm>
          <a:prstGeom prst="cube">
            <a:avLst/>
          </a:prstGeom>
          <a:solidFill>
            <a:srgbClr val="FFCE00"/>
          </a:solidFill>
          <a:ln w="9525">
            <a:solidFill>
              <a:srgbClr val="E0B400"/>
            </a:solidFill>
            <a:miter lim="800000"/>
            <a:headEnd/>
            <a:tailEnd/>
          </a:ln>
          <a:effectLst/>
        </p:spPr>
        <p:txBody>
          <a:bodyPr wrap="none" anchor="ctr"/>
          <a:lstStyle/>
          <a:p>
            <a:pPr algn="ctr"/>
            <a:endParaRPr lang="x-none" altLang="x-none" sz="1600" b="1" i="1" dirty="0">
              <a:solidFill>
                <a:schemeClr val="tx1"/>
              </a:solidFill>
              <a:latin typeface="Arial" charset="0"/>
            </a:endParaRPr>
          </a:p>
        </p:txBody>
      </p:sp>
      <p:sp>
        <p:nvSpPr>
          <p:cNvPr id="37" name="Line 5"/>
          <p:cNvSpPr>
            <a:spLocks noChangeShapeType="1"/>
          </p:cNvSpPr>
          <p:nvPr/>
        </p:nvSpPr>
        <p:spPr bwMode="auto">
          <a:xfrm flipV="1">
            <a:off x="9105901" y="3265488"/>
            <a:ext cx="212725" cy="438150"/>
          </a:xfrm>
          <a:prstGeom prst="line">
            <a:avLst/>
          </a:prstGeom>
          <a:noFill/>
          <a:ln w="28575">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38" name="AutoShape 3"/>
          <p:cNvSpPr>
            <a:spLocks noChangeArrowheads="1"/>
          </p:cNvSpPr>
          <p:nvPr/>
        </p:nvSpPr>
        <p:spPr bwMode="auto">
          <a:xfrm>
            <a:off x="1760538" y="2840038"/>
            <a:ext cx="457200" cy="425450"/>
          </a:xfrm>
          <a:prstGeom prst="cube">
            <a:avLst>
              <a:gd name="adj" fmla="val 25000"/>
            </a:avLst>
          </a:prstGeom>
          <a:solidFill>
            <a:srgbClr val="00CCFF"/>
          </a:solidFill>
          <a:ln w="9525">
            <a:solidFill>
              <a:srgbClr val="00AED8"/>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pl-PL" altLang="pl-PL" sz="500" b="1" i="1" dirty="0">
              <a:latin typeface="Arial" charset="0"/>
            </a:endParaRPr>
          </a:p>
        </p:txBody>
      </p:sp>
      <p:sp>
        <p:nvSpPr>
          <p:cNvPr id="39" name="Line 6"/>
          <p:cNvSpPr>
            <a:spLocks noChangeShapeType="1"/>
          </p:cNvSpPr>
          <p:nvPr/>
        </p:nvSpPr>
        <p:spPr bwMode="auto">
          <a:xfrm>
            <a:off x="2054225" y="3193389"/>
            <a:ext cx="576120" cy="713449"/>
          </a:xfrm>
          <a:prstGeom prst="line">
            <a:avLst/>
          </a:prstGeom>
          <a:noFill/>
          <a:ln w="28575">
            <a:solidFill>
              <a:srgbClr val="AD8B00"/>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40" name="Text Box 4"/>
          <p:cNvSpPr txBox="1">
            <a:spLocks noChangeArrowheads="1"/>
          </p:cNvSpPr>
          <p:nvPr/>
        </p:nvSpPr>
        <p:spPr bwMode="auto">
          <a:xfrm>
            <a:off x="8709644" y="2463548"/>
            <a:ext cx="1314450" cy="423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Nowe Niebo</a:t>
            </a:r>
            <a:br>
              <a:rPr kumimoji="0" lang="pl-PL" altLang="pl-PL" sz="1200"/>
            </a:br>
            <a:r>
              <a:rPr kumimoji="0" lang="pl-PL" altLang="pl-PL" sz="1200"/>
              <a:t> </a:t>
            </a:r>
            <a:r>
              <a:rPr kumimoji="0" lang="pl-PL" altLang="pl-PL" sz="1200" dirty="0"/>
              <a:t>i </a:t>
            </a:r>
            <a:r>
              <a:rPr kumimoji="0" lang="pl-PL" altLang="pl-PL" sz="1200"/>
              <a:t>Nowa Ziemia</a:t>
            </a:r>
            <a:endParaRPr kumimoji="0" lang="pl-PL" altLang="pl-PL" sz="1200" dirty="0"/>
          </a:p>
        </p:txBody>
      </p:sp>
    </p:spTree>
    <p:extLst>
      <p:ext uri="{BB962C8B-B14F-4D97-AF65-F5344CB8AC3E}">
        <p14:creationId xmlns:p14="http://schemas.microsoft.com/office/powerpoint/2010/main" val="187339963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DCACE3B-6C56-E740-B93B-2C371C7DEE54}"/>
              </a:ext>
            </a:extLst>
          </p:cNvPr>
          <p:cNvSpPr>
            <a:spLocks noGrp="1"/>
          </p:cNvSpPr>
          <p:nvPr>
            <p:ph type="title"/>
          </p:nvPr>
        </p:nvSpPr>
        <p:spPr/>
        <p:txBody>
          <a:bodyPr>
            <a:normAutofit fontScale="90000"/>
          </a:bodyPr>
          <a:lstStyle/>
          <a:p>
            <a:r>
              <a:rPr lang="pl-PL" dirty="0"/>
              <a:t>Metody interpretacji – miejmy pewną świadomość.</a:t>
            </a:r>
          </a:p>
        </p:txBody>
      </p:sp>
      <p:sp>
        <p:nvSpPr>
          <p:cNvPr id="3" name="Symbol zastępczy zawartości 2">
            <a:extLst>
              <a:ext uri="{FF2B5EF4-FFF2-40B4-BE49-F238E27FC236}">
                <a16:creationId xmlns:a16="http://schemas.microsoft.com/office/drawing/2014/main" id="{0B2FBE31-E149-984D-B964-1273A718D34B}"/>
              </a:ext>
            </a:extLst>
          </p:cNvPr>
          <p:cNvSpPr>
            <a:spLocks noGrp="1"/>
          </p:cNvSpPr>
          <p:nvPr>
            <p:ph idx="1"/>
          </p:nvPr>
        </p:nvSpPr>
        <p:spPr>
          <a:xfrm>
            <a:off x="838200" y="1268760"/>
            <a:ext cx="10515600" cy="5472608"/>
          </a:xfrm>
        </p:spPr>
        <p:txBody>
          <a:bodyPr>
            <a:normAutofit fontScale="92500" lnSpcReduction="10000"/>
          </a:bodyPr>
          <a:lstStyle/>
          <a:p>
            <a:pPr marL="0" indent="0">
              <a:buNone/>
            </a:pPr>
            <a:r>
              <a:rPr lang="pl-PL" sz="1800" dirty="0"/>
              <a:t>Cytat z NPD. Na przestrzeni lat zrodziło się wiele szkół interpretacji tej księgi. Cztery zasadnicze kierunki to:  </a:t>
            </a:r>
          </a:p>
          <a:p>
            <a:pPr marL="0" indent="0">
              <a:buNone/>
            </a:pPr>
            <a:r>
              <a:rPr lang="pl-PL" sz="1800" dirty="0"/>
              <a:t>    1)  </a:t>
            </a:r>
            <a:r>
              <a:rPr lang="pl-PL" sz="1800" b="1" dirty="0"/>
              <a:t>historyzm</a:t>
            </a:r>
            <a:r>
              <a:rPr lang="pl-PL" sz="1800" dirty="0"/>
              <a:t> – kierunek, który uważa, że </a:t>
            </a:r>
            <a:r>
              <a:rPr lang="pl-PL" sz="1800" i="1" dirty="0"/>
              <a:t>Apokalipsa</a:t>
            </a:r>
            <a:r>
              <a:rPr lang="pl-PL" sz="1800" dirty="0"/>
              <a:t> opisuje w zwarty sposób pełną historię chrześcijaństwa: od okresu pierwotnego aż do czasu Sądu Ostatecznego. W tej metodzie na przestrzeni wieków w wielkiej wyuzdanej Nieprzyzwoitości widziano kolejno różne mocarstwa lub imperia, organizacje świeckie lub religijne, a Bestią była coraz to inna osoba (w zależności od interpretatora). Interpretacja ta była szczególnie popularna w średniowieczu. </a:t>
            </a:r>
          </a:p>
          <a:p>
            <a:pPr marL="0" indent="0">
              <a:buNone/>
            </a:pPr>
            <a:r>
              <a:rPr lang="pl-PL" sz="1800" dirty="0"/>
              <a:t>    2)  </a:t>
            </a:r>
            <a:r>
              <a:rPr lang="pl-PL" sz="1800" b="1" dirty="0" err="1"/>
              <a:t>preteryzm</a:t>
            </a:r>
            <a:r>
              <a:rPr lang="pl-PL" sz="1800" dirty="0"/>
              <a:t> – kierunek, który interpretuje wydarzenia opisane w tej księdze jako historię wczesnego </a:t>
            </a:r>
            <a:r>
              <a:rPr lang="pl-PL" sz="1800" dirty="0" err="1"/>
              <a:t>chrześcjaństwa</a:t>
            </a:r>
            <a:r>
              <a:rPr lang="pl-PL" sz="1800" dirty="0"/>
              <a:t>. Według </a:t>
            </a:r>
            <a:r>
              <a:rPr lang="pl-PL" sz="1800" dirty="0" err="1"/>
              <a:t>preterystów</a:t>
            </a:r>
            <a:r>
              <a:rPr lang="pl-PL" sz="1800" dirty="0"/>
              <a:t> wszystkie proroctwa </a:t>
            </a:r>
            <a:r>
              <a:rPr lang="pl-PL" sz="1800" i="1" dirty="0"/>
              <a:t>Apokalipsy</a:t>
            </a:r>
            <a:r>
              <a:rPr lang="pl-PL" sz="1800" dirty="0"/>
              <a:t> wypełniły się w I wieku n.e. Między innymi bitwa pod </a:t>
            </a:r>
            <a:r>
              <a:rPr lang="pl-PL" sz="1800" i="1" dirty="0"/>
              <a:t>Har-</a:t>
            </a:r>
            <a:r>
              <a:rPr lang="pl-PL" sz="1800" i="1" dirty="0" err="1"/>
              <a:t>Magedon</a:t>
            </a:r>
            <a:r>
              <a:rPr lang="pl-PL" sz="1800" dirty="0"/>
              <a:t> jest interpretowana jako wojna żydowska (opisana dokładnie przez Józefa Flawiusza), w wyniku której Jerozolima została kompletnie zniszczona. Bestia i wielki Babilon to symbole </a:t>
            </a:r>
            <a:r>
              <a:rPr lang="pl-PL" sz="1800" i="1" dirty="0"/>
              <a:t>Imperium Romanum</a:t>
            </a:r>
            <a:r>
              <a:rPr lang="pl-PL" sz="1800" dirty="0"/>
              <a:t>, a cierpienia i prześladowania wierzących opisywane w tej księdze to cierpienia pierwszych chrześcijan, jakich doświadczali oni ze strony swych dwóch największych wrogów: rzymskiego imperium oraz środowiska religijnych Żydów (zwanych razem Synagogą). </a:t>
            </a:r>
          </a:p>
          <a:p>
            <a:pPr marL="0" indent="0">
              <a:buNone/>
            </a:pPr>
            <a:r>
              <a:rPr lang="pl-PL" sz="1800" dirty="0"/>
              <a:t>    3)  </a:t>
            </a:r>
            <a:r>
              <a:rPr lang="pl-PL" sz="1800" b="1" dirty="0"/>
              <a:t>futuryzm (</a:t>
            </a:r>
            <a:r>
              <a:rPr lang="pl-PL" sz="1800" b="1" dirty="0" err="1"/>
              <a:t>eschatologizm</a:t>
            </a:r>
            <a:r>
              <a:rPr lang="pl-PL" sz="1800" b="1" dirty="0"/>
              <a:t>)</a:t>
            </a:r>
            <a:r>
              <a:rPr lang="pl-PL" sz="1800" dirty="0"/>
              <a:t> – kierunek interpretacyjny upatrujący w </a:t>
            </a:r>
            <a:r>
              <a:rPr lang="pl-PL" sz="1800" i="1" dirty="0"/>
              <a:t>Apokalipsie</a:t>
            </a:r>
            <a:r>
              <a:rPr lang="pl-PL" sz="1800" dirty="0"/>
              <a:t> odsłony przyszłych wydarzeń, które dokonają się przy końcu obecnego świata (obecnego eonu). W tym prądzie interpretacyjnym wydaje się, że jedynym ograniczeniem jest wyobraźnia interpretatora. Na bazie tej metody w ostatnich dwóch stuleciach powstało wiele teorii, zrodziło się wiele organizacji religijnych, a także napisano wiele futurologicznych książek i publikacji. </a:t>
            </a:r>
          </a:p>
          <a:p>
            <a:pPr marL="0" indent="0">
              <a:buNone/>
            </a:pPr>
            <a:r>
              <a:rPr lang="pl-PL" sz="1800" dirty="0"/>
              <a:t>    4)  </a:t>
            </a:r>
            <a:r>
              <a:rPr lang="pl-PL" sz="1800" b="1" dirty="0"/>
              <a:t>idealizm (uniwersalizm)</a:t>
            </a:r>
            <a:r>
              <a:rPr lang="pl-PL" sz="1800" dirty="0"/>
              <a:t> – według tego sposobu interpretacji </a:t>
            </a:r>
            <a:r>
              <a:rPr lang="pl-PL" sz="1800" i="1" dirty="0"/>
              <a:t>Apokalipsa</a:t>
            </a:r>
            <a:r>
              <a:rPr lang="pl-PL" sz="1800" dirty="0"/>
              <a:t> jest jedną wielką metaforą walki dobra ze złem. Nazwa „uniwersalizm” odnosi się do głównego założenia tej metody, które jest postulatem, iż księga ta została ponadczasowo zaadresowana do wszystkich chrześcijan, niezależnie od epoki, w jakiej żyją, i że dla każdego z nich jest w jednakowym stopniu aktualna i ważna. Interpretacja ta koncentruje się na próbie wyjaśnienia czytelnikowi tekstu księgi w sposób krytycznoliteracki. W tym celu zaadaptowała ona olbrzymi aparat naukowy związany z krytyką tekstu i stosując go, stara się odnaleźć aktualne przesłanie dla współczesnego czytelnika.</a:t>
            </a:r>
          </a:p>
        </p:txBody>
      </p:sp>
    </p:spTree>
    <p:extLst>
      <p:ext uri="{BB962C8B-B14F-4D97-AF65-F5344CB8AC3E}">
        <p14:creationId xmlns:p14="http://schemas.microsoft.com/office/powerpoint/2010/main" val="46890842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AutoShape 2"/>
          <p:cNvSpPr>
            <a:spLocks noChangeArrowheads="1"/>
          </p:cNvSpPr>
          <p:nvPr/>
        </p:nvSpPr>
        <p:spPr bwMode="auto">
          <a:xfrm>
            <a:off x="2314575" y="3360739"/>
            <a:ext cx="6153150" cy="676275"/>
          </a:xfrm>
          <a:prstGeom prst="roundRect">
            <a:avLst>
              <a:gd name="adj" fmla="val 16667"/>
            </a:avLst>
          </a:prstGeom>
          <a:solidFill>
            <a:srgbClr val="FFF4C7"/>
          </a:solidFill>
          <a:ln>
            <a:solidFill>
              <a:srgbClr val="AD8B00"/>
            </a:solidFill>
          </a:ln>
          <a:effectLst/>
        </p:spPr>
        <p:txBody>
          <a:bodyPr wrap="none" anchor="ctr"/>
          <a:lstStyle/>
          <a:p>
            <a:pPr eaLnBrk="0" fontAlgn="base" hangingPunct="0">
              <a:lnSpc>
                <a:spcPct val="90000"/>
              </a:lnSpc>
              <a:spcBef>
                <a:spcPct val="50000"/>
              </a:spcBef>
              <a:spcAft>
                <a:spcPct val="0"/>
              </a:spcAft>
            </a:pPr>
            <a:endParaRPr kumimoji="1" lang="pl-PL" altLang="pl-PL" i="1">
              <a:solidFill>
                <a:srgbClr val="4C3A00"/>
              </a:solidFill>
              <a:latin typeface="Arial" panose="020B0604020202020204" pitchFamily="34" charset="0"/>
              <a:cs typeface="Arial" panose="020B0604020202020204" pitchFamily="34" charset="0"/>
            </a:endParaRPr>
          </a:p>
        </p:txBody>
      </p:sp>
      <p:sp>
        <p:nvSpPr>
          <p:cNvPr id="122" name="AutoShape 2"/>
          <p:cNvSpPr>
            <a:spLocks noChangeArrowheads="1"/>
          </p:cNvSpPr>
          <p:nvPr/>
        </p:nvSpPr>
        <p:spPr bwMode="auto">
          <a:xfrm>
            <a:off x="7056439" y="3146425"/>
            <a:ext cx="1520825" cy="687388"/>
          </a:xfrm>
          <a:prstGeom prst="roundRect">
            <a:avLst>
              <a:gd name="adj" fmla="val 16667"/>
            </a:avLst>
          </a:prstGeom>
          <a:solidFill>
            <a:srgbClr val="DDF2FF"/>
          </a:solidFill>
          <a:ln>
            <a:solidFill>
              <a:srgbClr val="0070C0"/>
            </a:solidFill>
          </a:ln>
          <a:extLst/>
        </p:spPr>
        <p:txBody>
          <a:bodyPr wrap="none"/>
          <a:lstStyle/>
          <a:p>
            <a:pPr algn="ctr">
              <a:spcBef>
                <a:spcPct val="50000"/>
              </a:spcBef>
            </a:pPr>
            <a:r>
              <a:rPr lang="pl-PL" altLang="pl-PL" sz="1100" i="1" dirty="0">
                <a:solidFill>
                  <a:schemeClr val="accent1">
                    <a:lumMod val="50000"/>
                  </a:schemeClr>
                </a:solidFill>
                <a:latin typeface="Arial" panose="020B0604020202020204" pitchFamily="34" charset="0"/>
                <a:cs typeface="Arial" panose="020B0604020202020204" pitchFamily="34" charset="0"/>
              </a:rPr>
              <a:t>Królestwo Mesjasza</a:t>
            </a:r>
          </a:p>
        </p:txBody>
      </p:sp>
      <p:sp>
        <p:nvSpPr>
          <p:cNvPr id="59395" name="Tytuł 3"/>
          <p:cNvSpPr>
            <a:spLocks noGrp="1"/>
          </p:cNvSpPr>
          <p:nvPr>
            <p:ph type="title"/>
          </p:nvPr>
        </p:nvSpPr>
        <p:spPr/>
        <p:txBody>
          <a:bodyPr>
            <a:normAutofit fontScale="90000"/>
          </a:bodyPr>
          <a:lstStyle/>
          <a:p>
            <a:r>
              <a:rPr lang="pl-PL" altLang="pl-PL"/>
              <a:t>Podsumowanie: Siedem wydarzeń </a:t>
            </a:r>
            <a:br>
              <a:rPr lang="pl-PL" altLang="pl-PL"/>
            </a:br>
            <a:r>
              <a:rPr lang="pl-PL" altLang="pl-PL"/>
              <a:t>zaplanowanych w </a:t>
            </a:r>
            <a:r>
              <a:rPr lang="pl-PL" altLang="pl-PL" dirty="0"/>
              <a:t>życiu ucznia Jezusa</a:t>
            </a:r>
          </a:p>
        </p:txBody>
      </p:sp>
      <p:sp>
        <p:nvSpPr>
          <p:cNvPr id="52" name="Line 6"/>
          <p:cNvSpPr>
            <a:spLocks noChangeShapeType="1"/>
          </p:cNvSpPr>
          <p:nvPr/>
        </p:nvSpPr>
        <p:spPr bwMode="auto">
          <a:xfrm>
            <a:off x="3632200" y="3908425"/>
            <a:ext cx="1771650" cy="0"/>
          </a:xfrm>
          <a:prstGeom prst="line">
            <a:avLst/>
          </a:prstGeom>
          <a:noFill/>
          <a:ln w="57150">
            <a:solidFill>
              <a:srgbClr val="AD8B00"/>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59397" name="AutoShape 2"/>
          <p:cNvSpPr>
            <a:spLocks noChangeArrowheads="1"/>
          </p:cNvSpPr>
          <p:nvPr/>
        </p:nvSpPr>
        <p:spPr bwMode="auto">
          <a:xfrm>
            <a:off x="2940050" y="3146425"/>
            <a:ext cx="2757488" cy="685800"/>
          </a:xfrm>
          <a:prstGeom prst="roundRect">
            <a:avLst>
              <a:gd name="adj" fmla="val 16667"/>
            </a:avLst>
          </a:prstGeom>
          <a:solidFill>
            <a:srgbClr val="DDF2FF"/>
          </a:solidFill>
          <a:ln>
            <a:solidFill>
              <a:srgbClr val="0070C0"/>
            </a:solidFill>
          </a:ln>
        </p:spPr>
        <p:txBody>
          <a:bodyPr wrap="none"/>
          <a:lstStyle/>
          <a:p>
            <a:pPr algn="ctr">
              <a:spcBef>
                <a:spcPct val="50000"/>
              </a:spcBef>
            </a:pPr>
            <a:r>
              <a:rPr lang="pl-PL" altLang="pl-PL" sz="1100" i="1" dirty="0">
                <a:solidFill>
                  <a:schemeClr val="accent1">
                    <a:lumMod val="50000"/>
                  </a:schemeClr>
                </a:solidFill>
                <a:latin typeface="Arial" panose="020B0604020202020204" pitchFamily="34" charset="0"/>
                <a:cs typeface="Arial" panose="020B0604020202020204" pitchFamily="34" charset="0"/>
              </a:rPr>
              <a:t>Kościół </a:t>
            </a:r>
            <a:r>
              <a:rPr lang="mr-IN" altLang="pl-PL" sz="1100" i="1" dirty="0">
                <a:solidFill>
                  <a:schemeClr val="accent1">
                    <a:lumMod val="50000"/>
                  </a:schemeClr>
                </a:solidFill>
                <a:latin typeface="Arial" panose="020B0604020202020204" pitchFamily="34" charset="0"/>
                <a:cs typeface="Arial" panose="020B0604020202020204" pitchFamily="34" charset="0"/>
              </a:rPr>
              <a:t>–</a:t>
            </a:r>
            <a:r>
              <a:rPr lang="pl-PL" altLang="pl-PL" sz="1100" i="1" dirty="0">
                <a:solidFill>
                  <a:schemeClr val="accent1">
                    <a:lumMod val="50000"/>
                  </a:schemeClr>
                </a:solidFill>
                <a:latin typeface="Arial" panose="020B0604020202020204" pitchFamily="34" charset="0"/>
                <a:cs typeface="Arial" panose="020B0604020202020204" pitchFamily="34" charset="0"/>
              </a:rPr>
              <a:t> Ciało Mesjasza</a:t>
            </a:r>
          </a:p>
        </p:txBody>
      </p:sp>
      <p:sp>
        <p:nvSpPr>
          <p:cNvPr id="59398" name="Line 4"/>
          <p:cNvSpPr>
            <a:spLocks noChangeShapeType="1"/>
          </p:cNvSpPr>
          <p:nvPr/>
        </p:nvSpPr>
        <p:spPr bwMode="auto">
          <a:xfrm>
            <a:off x="3797301" y="2503488"/>
            <a:ext cx="1903413" cy="0"/>
          </a:xfrm>
          <a:prstGeom prst="line">
            <a:avLst/>
          </a:prstGeom>
          <a:noFill/>
          <a:ln w="5715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399" name="Line 5"/>
          <p:cNvSpPr>
            <a:spLocks noChangeShapeType="1"/>
          </p:cNvSpPr>
          <p:nvPr/>
        </p:nvSpPr>
        <p:spPr bwMode="auto">
          <a:xfrm>
            <a:off x="4419600" y="3711575"/>
            <a:ext cx="571500" cy="0"/>
          </a:xfrm>
          <a:prstGeom prst="line">
            <a:avLst/>
          </a:prstGeom>
          <a:noFill/>
          <a:ln w="57150">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00" name="Line 7"/>
          <p:cNvSpPr>
            <a:spLocks noChangeShapeType="1"/>
          </p:cNvSpPr>
          <p:nvPr/>
        </p:nvSpPr>
        <p:spPr bwMode="auto">
          <a:xfrm>
            <a:off x="5773739" y="2389188"/>
            <a:ext cx="1355725" cy="0"/>
          </a:xfrm>
          <a:prstGeom prst="line">
            <a:avLst/>
          </a:prstGeom>
          <a:noFill/>
          <a:ln w="57150">
            <a:solidFill>
              <a:srgbClr val="0066FF"/>
            </a:solidFill>
            <a:round/>
            <a:headEnd type="none" w="med" len="med"/>
            <a:tailEnd type="none" w="med" len="med"/>
          </a:ln>
          <a:extLst>
            <a:ext uri="{909E8E84-426E-40DD-AFC4-6F175D3DCCD1}">
              <a14:hiddenFill xmlns:a14="http://schemas.microsoft.com/office/drawing/2010/main">
                <a:noFill/>
              </a14:hiddenFill>
            </a:ext>
          </a:extLst>
        </p:spPr>
        <p:txBody>
          <a:bodyPr wrap="none"/>
          <a:lstStyle/>
          <a:p>
            <a:endParaRPr lang="pl-PL"/>
          </a:p>
        </p:txBody>
      </p:sp>
      <p:sp>
        <p:nvSpPr>
          <p:cNvPr id="59401" name="Freeform 8"/>
          <p:cNvSpPr>
            <a:spLocks/>
          </p:cNvSpPr>
          <p:nvPr/>
        </p:nvSpPr>
        <p:spPr bwMode="auto">
          <a:xfrm>
            <a:off x="5700714" y="2503489"/>
            <a:ext cx="257175" cy="581025"/>
          </a:xfrm>
          <a:custGeom>
            <a:avLst/>
            <a:gdLst>
              <a:gd name="T0" fmla="*/ 0 w 295"/>
              <a:gd name="T1" fmla="*/ 2147483646 h 672"/>
              <a:gd name="T2" fmla="*/ 2147483646 w 295"/>
              <a:gd name="T3" fmla="*/ 2147483646 h 672"/>
              <a:gd name="T4" fmla="*/ 2147483646 w 295"/>
              <a:gd name="T5" fmla="*/ 2147483646 h 672"/>
              <a:gd name="T6" fmla="*/ 2147483646 w 295"/>
              <a:gd name="T7" fmla="*/ 0 h 6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5" h="672">
                <a:moveTo>
                  <a:pt x="0" y="2"/>
                </a:moveTo>
                <a:lnTo>
                  <a:pt x="4" y="526"/>
                </a:lnTo>
                <a:cubicBezTo>
                  <a:pt x="64" y="672"/>
                  <a:pt x="229" y="672"/>
                  <a:pt x="294" y="526"/>
                </a:cubicBezTo>
                <a:lnTo>
                  <a:pt x="295" y="0"/>
                </a:lnTo>
              </a:path>
            </a:pathLst>
          </a:custGeom>
          <a:noFill/>
          <a:ln w="5715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02" name="Line 14"/>
          <p:cNvSpPr>
            <a:spLocks noChangeShapeType="1"/>
          </p:cNvSpPr>
          <p:nvPr/>
        </p:nvSpPr>
        <p:spPr bwMode="auto">
          <a:xfrm rot="5400000" flipV="1">
            <a:off x="6456363" y="3036888"/>
            <a:ext cx="1082675" cy="0"/>
          </a:xfrm>
          <a:prstGeom prst="line">
            <a:avLst/>
          </a:prstGeom>
          <a:noFill/>
          <a:ln w="5715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03" name="Line 15"/>
          <p:cNvSpPr>
            <a:spLocks noChangeShapeType="1"/>
          </p:cNvSpPr>
          <p:nvPr/>
        </p:nvSpPr>
        <p:spPr bwMode="auto">
          <a:xfrm>
            <a:off x="6048376" y="2503488"/>
            <a:ext cx="949325" cy="0"/>
          </a:xfrm>
          <a:prstGeom prst="line">
            <a:avLst/>
          </a:prstGeom>
          <a:noFill/>
          <a:ln w="57150">
            <a:solidFill>
              <a:srgbClr val="FF3300"/>
            </a:solidFill>
            <a:round/>
            <a:headEnd type="none" w="med" len="med"/>
            <a:tailEnd type="none" w="med" len="med"/>
          </a:ln>
          <a:extLst>
            <a:ext uri="{909E8E84-426E-40DD-AFC4-6F175D3DCCD1}">
              <a14:hiddenFill xmlns:a14="http://schemas.microsoft.com/office/drawing/2010/main">
                <a:noFill/>
              </a14:hiddenFill>
            </a:ext>
          </a:extLst>
        </p:spPr>
        <p:txBody>
          <a:bodyPr wrap="none"/>
          <a:lstStyle/>
          <a:p>
            <a:endParaRPr lang="pl-PL"/>
          </a:p>
        </p:txBody>
      </p:sp>
      <p:sp>
        <p:nvSpPr>
          <p:cNvPr id="59404" name="Line 17"/>
          <p:cNvSpPr>
            <a:spLocks noChangeShapeType="1"/>
          </p:cNvSpPr>
          <p:nvPr/>
        </p:nvSpPr>
        <p:spPr bwMode="auto">
          <a:xfrm rot="5400000" flipV="1">
            <a:off x="6472238" y="3046413"/>
            <a:ext cx="1314450" cy="0"/>
          </a:xfrm>
          <a:prstGeom prst="line">
            <a:avLst/>
          </a:prstGeom>
          <a:noFill/>
          <a:ln w="57150">
            <a:solidFill>
              <a:srgbClr val="0066FF"/>
            </a:solidFill>
            <a:round/>
            <a:headEnd type="none" w="med" len="med"/>
            <a:tailEnd type="none" w="med" len="med"/>
          </a:ln>
          <a:extLst>
            <a:ext uri="{909E8E84-426E-40DD-AFC4-6F175D3DCCD1}">
              <a14:hiddenFill xmlns:a14="http://schemas.microsoft.com/office/drawing/2010/main">
                <a:noFill/>
              </a14:hiddenFill>
            </a:ext>
          </a:extLst>
        </p:spPr>
        <p:txBody>
          <a:bodyPr wrap="none"/>
          <a:lstStyle/>
          <a:p>
            <a:endParaRPr lang="pl-PL"/>
          </a:p>
        </p:txBody>
      </p:sp>
      <p:sp>
        <p:nvSpPr>
          <p:cNvPr id="59405" name="Line 22"/>
          <p:cNvSpPr>
            <a:spLocks noChangeShapeType="1"/>
          </p:cNvSpPr>
          <p:nvPr/>
        </p:nvSpPr>
        <p:spPr bwMode="auto">
          <a:xfrm>
            <a:off x="7015163" y="3589338"/>
            <a:ext cx="2070100" cy="0"/>
          </a:xfrm>
          <a:prstGeom prst="line">
            <a:avLst/>
          </a:prstGeom>
          <a:noFill/>
          <a:ln w="5715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06" name="Line 23"/>
          <p:cNvSpPr>
            <a:spLocks noChangeShapeType="1"/>
          </p:cNvSpPr>
          <p:nvPr/>
        </p:nvSpPr>
        <p:spPr bwMode="auto">
          <a:xfrm>
            <a:off x="7129463" y="3703638"/>
            <a:ext cx="1827212" cy="0"/>
          </a:xfrm>
          <a:prstGeom prst="line">
            <a:avLst/>
          </a:prstGeom>
          <a:noFill/>
          <a:ln w="57150">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07" name="Freeform 31"/>
          <p:cNvSpPr>
            <a:spLocks/>
          </p:cNvSpPr>
          <p:nvPr/>
        </p:nvSpPr>
        <p:spPr bwMode="auto">
          <a:xfrm flipV="1">
            <a:off x="5095876" y="3956050"/>
            <a:ext cx="703263" cy="209550"/>
          </a:xfrm>
          <a:custGeom>
            <a:avLst/>
            <a:gdLst>
              <a:gd name="T0" fmla="*/ 0 w 17983"/>
              <a:gd name="T1" fmla="*/ 0 h 92095"/>
              <a:gd name="T2" fmla="*/ 2147483646 w 17983"/>
              <a:gd name="T3" fmla="*/ 2460128 h 92095"/>
              <a:gd name="T4" fmla="*/ 0 60000 65536"/>
              <a:gd name="T5" fmla="*/ 0 60000 65536"/>
            </a:gdLst>
            <a:ahLst/>
            <a:cxnLst>
              <a:cxn ang="T4">
                <a:pos x="T0" y="T1"/>
              </a:cxn>
              <a:cxn ang="T5">
                <a:pos x="T2" y="T3"/>
              </a:cxn>
            </a:cxnLst>
            <a:rect l="0" t="0" r="r" b="b"/>
            <a:pathLst>
              <a:path w="17983" h="92095">
                <a:moveTo>
                  <a:pt x="0" y="0"/>
                </a:moveTo>
                <a:cubicBezTo>
                  <a:pt x="717" y="50375"/>
                  <a:pt x="18131" y="-17727"/>
                  <a:pt x="17983" y="92095"/>
                </a:cubicBezTo>
              </a:path>
            </a:pathLst>
          </a:custGeom>
          <a:noFill/>
          <a:ln w="28575">
            <a:solidFill>
              <a:srgbClr val="0066FF"/>
            </a:solidFill>
            <a:prstDash val="sysDash"/>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08" name="Line 10"/>
          <p:cNvSpPr>
            <a:spLocks noChangeShapeType="1"/>
          </p:cNvSpPr>
          <p:nvPr/>
        </p:nvSpPr>
        <p:spPr bwMode="auto">
          <a:xfrm rot="16200000" flipV="1">
            <a:off x="5483226" y="2757489"/>
            <a:ext cx="638175" cy="15875"/>
          </a:xfrm>
          <a:prstGeom prst="line">
            <a:avLst/>
          </a:prstGeom>
          <a:noFill/>
          <a:ln w="57150">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09" name="Line 10"/>
          <p:cNvSpPr>
            <a:spLocks noChangeShapeType="1"/>
          </p:cNvSpPr>
          <p:nvPr/>
        </p:nvSpPr>
        <p:spPr bwMode="auto">
          <a:xfrm rot="-5400000">
            <a:off x="5400676" y="3495676"/>
            <a:ext cx="822325" cy="0"/>
          </a:xfrm>
          <a:prstGeom prst="line">
            <a:avLst/>
          </a:prstGeom>
          <a:noFill/>
          <a:ln w="38100">
            <a:solidFill>
              <a:srgbClr val="0066FF"/>
            </a:solidFill>
            <a:prstDash val="sysDash"/>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10" name="Line 3"/>
          <p:cNvSpPr>
            <a:spLocks noChangeShapeType="1"/>
          </p:cNvSpPr>
          <p:nvPr/>
        </p:nvSpPr>
        <p:spPr bwMode="auto">
          <a:xfrm>
            <a:off x="2843213" y="2065338"/>
            <a:ext cx="302895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11" name="Text Box 4"/>
          <p:cNvSpPr txBox="1">
            <a:spLocks noChangeArrowheads="1"/>
          </p:cNvSpPr>
          <p:nvPr/>
        </p:nvSpPr>
        <p:spPr bwMode="auto">
          <a:xfrm>
            <a:off x="4233863" y="1857376"/>
            <a:ext cx="131445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Czas Kościoła</a:t>
            </a:r>
          </a:p>
        </p:txBody>
      </p:sp>
      <p:sp>
        <p:nvSpPr>
          <p:cNvPr id="59412" name="Line 6"/>
          <p:cNvSpPr>
            <a:spLocks noChangeShapeType="1"/>
          </p:cNvSpPr>
          <p:nvPr/>
        </p:nvSpPr>
        <p:spPr bwMode="auto">
          <a:xfrm>
            <a:off x="5872163" y="1755776"/>
            <a:ext cx="0" cy="7778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59413" name="Line 8"/>
          <p:cNvSpPr>
            <a:spLocks noChangeShapeType="1"/>
          </p:cNvSpPr>
          <p:nvPr/>
        </p:nvSpPr>
        <p:spPr bwMode="auto">
          <a:xfrm>
            <a:off x="5872163" y="2065338"/>
            <a:ext cx="137160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14" name="Line 9"/>
          <p:cNvSpPr>
            <a:spLocks noChangeShapeType="1"/>
          </p:cNvSpPr>
          <p:nvPr/>
        </p:nvSpPr>
        <p:spPr bwMode="auto">
          <a:xfrm>
            <a:off x="7243763" y="1755776"/>
            <a:ext cx="0" cy="7778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59415" name="Line 10"/>
          <p:cNvSpPr>
            <a:spLocks noChangeShapeType="1"/>
          </p:cNvSpPr>
          <p:nvPr/>
        </p:nvSpPr>
        <p:spPr bwMode="auto">
          <a:xfrm>
            <a:off x="7254875" y="2065338"/>
            <a:ext cx="112395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16" name="Text Box 44"/>
          <p:cNvSpPr txBox="1">
            <a:spLocks noChangeArrowheads="1"/>
          </p:cNvSpPr>
          <p:nvPr/>
        </p:nvSpPr>
        <p:spPr bwMode="auto">
          <a:xfrm>
            <a:off x="5929314" y="1857376"/>
            <a:ext cx="103822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Czas końca</a:t>
            </a:r>
          </a:p>
        </p:txBody>
      </p:sp>
      <p:sp>
        <p:nvSpPr>
          <p:cNvPr id="59417" name="Text Box 44"/>
          <p:cNvSpPr txBox="1">
            <a:spLocks noChangeArrowheads="1"/>
          </p:cNvSpPr>
          <p:nvPr/>
        </p:nvSpPr>
        <p:spPr bwMode="auto">
          <a:xfrm>
            <a:off x="7335839" y="1857376"/>
            <a:ext cx="852487"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Królestwo</a:t>
            </a:r>
          </a:p>
        </p:txBody>
      </p:sp>
      <p:sp>
        <p:nvSpPr>
          <p:cNvPr id="110" name="Freeform 31"/>
          <p:cNvSpPr>
            <a:spLocks/>
          </p:cNvSpPr>
          <p:nvPr/>
        </p:nvSpPr>
        <p:spPr bwMode="auto">
          <a:xfrm flipV="1">
            <a:off x="5562601" y="4110038"/>
            <a:ext cx="2595563" cy="234950"/>
          </a:xfrm>
          <a:custGeom>
            <a:avLst/>
            <a:gdLst>
              <a:gd name="T0" fmla="*/ 0 w 6"/>
              <a:gd name="T1" fmla="*/ 1080 h 1080"/>
              <a:gd name="T2" fmla="*/ 6 w 6"/>
              <a:gd name="T3" fmla="*/ 0 h 1080"/>
              <a:gd name="connsiteX0" fmla="*/ 0 w 17615"/>
              <a:gd name="connsiteY0" fmla="*/ 1107 h 1129"/>
              <a:gd name="connsiteX1" fmla="*/ 17615 w 17615"/>
              <a:gd name="connsiteY1" fmla="*/ 23 h 1129"/>
              <a:gd name="connsiteX0" fmla="*/ 0 w 15603"/>
              <a:gd name="connsiteY0" fmla="*/ 6287 h 39205"/>
              <a:gd name="connsiteX1" fmla="*/ 15603 w 15603"/>
              <a:gd name="connsiteY1" fmla="*/ 32919 h 39205"/>
              <a:gd name="connsiteX0" fmla="*/ 0 w 15603"/>
              <a:gd name="connsiteY0" fmla="*/ 17108 h 43740"/>
              <a:gd name="connsiteX1" fmla="*/ 15603 w 15603"/>
              <a:gd name="connsiteY1" fmla="*/ 43740 h 43740"/>
              <a:gd name="connsiteX0" fmla="*/ 0 w 15603"/>
              <a:gd name="connsiteY0" fmla="*/ 0 h 26632"/>
              <a:gd name="connsiteX1" fmla="*/ 15603 w 15603"/>
              <a:gd name="connsiteY1" fmla="*/ 26632 h 26632"/>
              <a:gd name="connsiteX0" fmla="*/ 0 w 17555"/>
              <a:gd name="connsiteY0" fmla="*/ 0 h 48929"/>
              <a:gd name="connsiteX1" fmla="*/ 17555 w 17555"/>
              <a:gd name="connsiteY1" fmla="*/ 48929 h 48929"/>
              <a:gd name="connsiteX0" fmla="*/ 0 w 17555"/>
              <a:gd name="connsiteY0" fmla="*/ 0 h 48929"/>
              <a:gd name="connsiteX1" fmla="*/ 17555 w 17555"/>
              <a:gd name="connsiteY1" fmla="*/ 48929 h 48929"/>
              <a:gd name="connsiteX0" fmla="*/ 0 w 17555"/>
              <a:gd name="connsiteY0" fmla="*/ 0 h 48929"/>
              <a:gd name="connsiteX1" fmla="*/ 17555 w 17555"/>
              <a:gd name="connsiteY1" fmla="*/ 48929 h 48929"/>
              <a:gd name="connsiteX0" fmla="*/ 0 w 17555"/>
              <a:gd name="connsiteY0" fmla="*/ 10628 h 59557"/>
              <a:gd name="connsiteX1" fmla="*/ 17555 w 17555"/>
              <a:gd name="connsiteY1" fmla="*/ 59557 h 59557"/>
              <a:gd name="connsiteX0" fmla="*/ 0 w 17555"/>
              <a:gd name="connsiteY0" fmla="*/ 0 h 48929"/>
              <a:gd name="connsiteX1" fmla="*/ 17555 w 17555"/>
              <a:gd name="connsiteY1" fmla="*/ 48929 h 48929"/>
              <a:gd name="connsiteX0" fmla="*/ 0 w 17555"/>
              <a:gd name="connsiteY0" fmla="*/ 0 h 62864"/>
              <a:gd name="connsiteX1" fmla="*/ 17555 w 17555"/>
              <a:gd name="connsiteY1" fmla="*/ 62864 h 62864"/>
              <a:gd name="connsiteX0" fmla="*/ 0 w 17786"/>
              <a:gd name="connsiteY0" fmla="*/ 0 h 95380"/>
              <a:gd name="connsiteX1" fmla="*/ 17786 w 17786"/>
              <a:gd name="connsiteY1" fmla="*/ 95380 h 95380"/>
              <a:gd name="connsiteX0" fmla="*/ 0 w 17786"/>
              <a:gd name="connsiteY0" fmla="*/ 0 h 95380"/>
              <a:gd name="connsiteX1" fmla="*/ 17786 w 17786"/>
              <a:gd name="connsiteY1" fmla="*/ 95380 h 95380"/>
              <a:gd name="connsiteX0" fmla="*/ 0 w 32239"/>
              <a:gd name="connsiteY0" fmla="*/ 0 h 83154"/>
              <a:gd name="connsiteX1" fmla="*/ 32239 w 32239"/>
              <a:gd name="connsiteY1" fmla="*/ 83154 h 83154"/>
            </a:gdLst>
            <a:ahLst/>
            <a:cxnLst>
              <a:cxn ang="0">
                <a:pos x="connsiteX0" y="connsiteY0"/>
              </a:cxn>
              <a:cxn ang="0">
                <a:pos x="connsiteX1" y="connsiteY1"/>
              </a:cxn>
            </a:cxnLst>
            <a:rect l="l" t="t" r="r" b="b"/>
            <a:pathLst>
              <a:path w="32239" h="83154">
                <a:moveTo>
                  <a:pt x="0" y="0"/>
                </a:moveTo>
                <a:cubicBezTo>
                  <a:pt x="717" y="50375"/>
                  <a:pt x="28186" y="-53624"/>
                  <a:pt x="32239" y="83154"/>
                </a:cubicBezTo>
              </a:path>
            </a:pathLst>
          </a:custGeom>
          <a:noFill/>
          <a:ln w="28575">
            <a:solidFill>
              <a:srgbClr val="AD8B00"/>
            </a:solidFill>
            <a:prstDash val="sysDash"/>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111" name="Line 6"/>
          <p:cNvSpPr>
            <a:spLocks noChangeShapeType="1"/>
          </p:cNvSpPr>
          <p:nvPr/>
        </p:nvSpPr>
        <p:spPr bwMode="auto">
          <a:xfrm flipV="1">
            <a:off x="8188325" y="3930650"/>
            <a:ext cx="217488" cy="179388"/>
          </a:xfrm>
          <a:prstGeom prst="line">
            <a:avLst/>
          </a:prstGeom>
          <a:noFill/>
          <a:ln w="28575">
            <a:solidFill>
              <a:srgbClr val="AD8B00"/>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114" name="Freeform 31"/>
          <p:cNvSpPr>
            <a:spLocks/>
          </p:cNvSpPr>
          <p:nvPr/>
        </p:nvSpPr>
        <p:spPr bwMode="auto">
          <a:xfrm flipV="1">
            <a:off x="5438775" y="3930651"/>
            <a:ext cx="88900" cy="315913"/>
          </a:xfrm>
          <a:custGeom>
            <a:avLst/>
            <a:gdLst>
              <a:gd name="T0" fmla="*/ 0 w 6"/>
              <a:gd name="T1" fmla="*/ 1080 h 1080"/>
              <a:gd name="T2" fmla="*/ 6 w 6"/>
              <a:gd name="T3" fmla="*/ 0 h 1080"/>
            </a:gdLst>
            <a:ahLst/>
            <a:cxnLst>
              <a:cxn ang="0">
                <a:pos x="T0" y="T1"/>
              </a:cxn>
              <a:cxn ang="0">
                <a:pos x="T2" y="T3"/>
              </a:cxn>
            </a:cxnLst>
            <a:rect l="0" t="0" r="r" b="b"/>
            <a:pathLst>
              <a:path w="6" h="1080">
                <a:moveTo>
                  <a:pt x="0" y="1080"/>
                </a:moveTo>
                <a:lnTo>
                  <a:pt x="6" y="0"/>
                </a:lnTo>
              </a:path>
            </a:pathLst>
          </a:custGeom>
          <a:noFill/>
          <a:ln w="28575">
            <a:solidFill>
              <a:srgbClr val="AD8B00"/>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59422" name="Freeform 31"/>
          <p:cNvSpPr>
            <a:spLocks/>
          </p:cNvSpPr>
          <p:nvPr/>
        </p:nvSpPr>
        <p:spPr bwMode="auto">
          <a:xfrm flipV="1">
            <a:off x="4991100" y="3743326"/>
            <a:ext cx="88900" cy="315913"/>
          </a:xfrm>
          <a:custGeom>
            <a:avLst/>
            <a:gdLst>
              <a:gd name="T0" fmla="*/ 0 w 6"/>
              <a:gd name="T1" fmla="*/ 2147483646 h 1080"/>
              <a:gd name="T2" fmla="*/ 2147483646 w 6"/>
              <a:gd name="T3" fmla="*/ 0 h 1080"/>
              <a:gd name="T4" fmla="*/ 0 60000 65536"/>
              <a:gd name="T5" fmla="*/ 0 60000 65536"/>
            </a:gdLst>
            <a:ahLst/>
            <a:cxnLst>
              <a:cxn ang="T4">
                <a:pos x="T0" y="T1"/>
              </a:cxn>
              <a:cxn ang="T5">
                <a:pos x="T2" y="T3"/>
              </a:cxn>
            </a:cxnLst>
            <a:rect l="0" t="0" r="r" b="b"/>
            <a:pathLst>
              <a:path w="6" h="1080">
                <a:moveTo>
                  <a:pt x="0" y="1080"/>
                </a:moveTo>
                <a:lnTo>
                  <a:pt x="6" y="0"/>
                </a:lnTo>
              </a:path>
            </a:pathLst>
          </a:custGeom>
          <a:noFill/>
          <a:ln w="28575">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23" name="Line 9"/>
          <p:cNvSpPr>
            <a:spLocks noChangeShapeType="1"/>
          </p:cNvSpPr>
          <p:nvPr/>
        </p:nvSpPr>
        <p:spPr bwMode="auto">
          <a:xfrm>
            <a:off x="8378825" y="1717676"/>
            <a:ext cx="0" cy="7778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59424" name="Text Box 44"/>
          <p:cNvSpPr txBox="1">
            <a:spLocks noChangeArrowheads="1"/>
          </p:cNvSpPr>
          <p:nvPr/>
        </p:nvSpPr>
        <p:spPr bwMode="auto">
          <a:xfrm>
            <a:off x="8378826" y="1862138"/>
            <a:ext cx="1065213"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Nowe rzeczy</a:t>
            </a:r>
          </a:p>
        </p:txBody>
      </p:sp>
      <p:sp>
        <p:nvSpPr>
          <p:cNvPr id="2" name="Romb 1"/>
          <p:cNvSpPr/>
          <p:nvPr/>
        </p:nvSpPr>
        <p:spPr bwMode="auto">
          <a:xfrm>
            <a:off x="6092825" y="2566988"/>
            <a:ext cx="349250" cy="355600"/>
          </a:xfrm>
          <a:prstGeom prst="diamond">
            <a:avLst/>
          </a:prstGeom>
          <a:solidFill>
            <a:schemeClr val="accent1">
              <a:lumMod val="40000"/>
              <a:lumOff val="60000"/>
            </a:schemeClr>
          </a:solidFill>
          <a:ln w="19050" cap="flat" cmpd="sng" algn="ctr">
            <a:solidFill>
              <a:schemeClr val="accent5">
                <a:lumMod val="50000"/>
              </a:schemeClr>
            </a:solidFill>
            <a:prstDash val="solid"/>
            <a:round/>
            <a:headEnd type="none" w="med" len="med"/>
            <a:tailEnd type="none" w="med" len="med"/>
          </a:ln>
          <a:effectLst/>
          <a:extLst>
            <a:ext uri="{AF507438-7753-43e0-B8FC-AC1667EBCBE1}"/>
          </a:extLst>
        </p:spPr>
        <p:txBody>
          <a:bodyPr lIns="0" tIns="34290" rIns="0" bIns="34290" anchor="ctr" anchorCtr="1"/>
          <a:lstStyle/>
          <a:p>
            <a:pPr marL="257175" indent="-257175">
              <a:lnSpc>
                <a:spcPct val="90000"/>
              </a:lnSpc>
              <a:spcBef>
                <a:spcPct val="50000"/>
              </a:spcBef>
              <a:defRPr/>
            </a:pPr>
            <a:r>
              <a:rPr lang="pl-PL" b="1"/>
              <a:t>T</a:t>
            </a:r>
            <a:endParaRPr lang="pl-PL" b="1" dirty="0"/>
          </a:p>
        </p:txBody>
      </p:sp>
      <p:sp>
        <p:nvSpPr>
          <p:cNvPr id="67" name="Romb 66"/>
          <p:cNvSpPr/>
          <p:nvPr/>
        </p:nvSpPr>
        <p:spPr bwMode="auto">
          <a:xfrm>
            <a:off x="8394700" y="3706813"/>
            <a:ext cx="349250" cy="354012"/>
          </a:xfrm>
          <a:prstGeom prst="diamond">
            <a:avLst/>
          </a:prstGeom>
          <a:solidFill>
            <a:schemeClr val="accent1">
              <a:lumMod val="40000"/>
              <a:lumOff val="60000"/>
            </a:schemeClr>
          </a:solidFill>
          <a:ln w="19050" cap="flat" cmpd="sng" algn="ctr">
            <a:solidFill>
              <a:schemeClr val="accent5">
                <a:lumMod val="50000"/>
              </a:schemeClr>
            </a:solidFill>
            <a:prstDash val="solid"/>
            <a:round/>
            <a:headEnd type="none" w="med" len="med"/>
            <a:tailEnd type="none" w="med" len="med"/>
          </a:ln>
          <a:effectLst/>
          <a:extLst>
            <a:ext uri="{AF507438-7753-43e0-B8FC-AC1667EBCBE1}"/>
          </a:extLst>
        </p:spPr>
        <p:txBody>
          <a:bodyPr lIns="0" tIns="34290" rIns="0" bIns="34290" anchor="ctr" anchorCtr="1"/>
          <a:lstStyle/>
          <a:p>
            <a:pPr marL="257175" indent="-257175">
              <a:lnSpc>
                <a:spcPct val="90000"/>
              </a:lnSpc>
              <a:spcBef>
                <a:spcPct val="50000"/>
              </a:spcBef>
              <a:defRPr/>
            </a:pPr>
            <a:r>
              <a:rPr lang="pl-PL" b="1" dirty="0"/>
              <a:t>S</a:t>
            </a:r>
          </a:p>
        </p:txBody>
      </p:sp>
      <p:sp>
        <p:nvSpPr>
          <p:cNvPr id="59427" name="Line 10"/>
          <p:cNvSpPr>
            <a:spLocks noChangeShapeType="1"/>
          </p:cNvSpPr>
          <p:nvPr/>
        </p:nvSpPr>
        <p:spPr bwMode="auto">
          <a:xfrm>
            <a:off x="8378825" y="2065338"/>
            <a:ext cx="112395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38" name="Line 6"/>
          <p:cNvSpPr>
            <a:spLocks noChangeShapeType="1"/>
          </p:cNvSpPr>
          <p:nvPr/>
        </p:nvSpPr>
        <p:spPr bwMode="auto">
          <a:xfrm>
            <a:off x="8688388" y="4114800"/>
            <a:ext cx="101600" cy="476250"/>
          </a:xfrm>
          <a:prstGeom prst="line">
            <a:avLst/>
          </a:prstGeom>
          <a:noFill/>
          <a:ln w="28575">
            <a:solidFill>
              <a:srgbClr val="AD8B00"/>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59430" name="Text Box 4"/>
          <p:cNvSpPr txBox="1">
            <a:spLocks noChangeArrowheads="1"/>
          </p:cNvSpPr>
          <p:nvPr/>
        </p:nvSpPr>
        <p:spPr bwMode="auto">
          <a:xfrm>
            <a:off x="8212138" y="5163040"/>
            <a:ext cx="1314450"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Jezioro ognia</a:t>
            </a:r>
          </a:p>
        </p:txBody>
      </p:sp>
      <p:grpSp>
        <p:nvGrpSpPr>
          <p:cNvPr id="5" name="Grupa 4"/>
          <p:cNvGrpSpPr/>
          <p:nvPr/>
        </p:nvGrpSpPr>
        <p:grpSpPr>
          <a:xfrm>
            <a:off x="8177214" y="4557714"/>
            <a:ext cx="1330325" cy="617537"/>
            <a:chOff x="8177214" y="4557714"/>
            <a:chExt cx="1330325" cy="617537"/>
          </a:xfrm>
        </p:grpSpPr>
        <p:sp>
          <p:nvSpPr>
            <p:cNvPr id="40" name="Schemat blokowy: łącznik 4"/>
            <p:cNvSpPr/>
            <p:nvPr/>
          </p:nvSpPr>
          <p:spPr>
            <a:xfrm rot="324950">
              <a:off x="8177214" y="4664076"/>
              <a:ext cx="1330325" cy="468313"/>
            </a:xfrm>
            <a:prstGeom prst="flowChartConnector">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endParaRPr lang="x-none" altLang="x-none" sz="1800">
                <a:solidFill>
                  <a:srgbClr val="FFFFFF"/>
                </a:solidFill>
              </a:endParaRPr>
            </a:p>
          </p:txBody>
        </p:sp>
        <p:sp>
          <p:nvSpPr>
            <p:cNvPr id="42" name="Wybuch  2 48"/>
            <p:cNvSpPr/>
            <p:nvPr/>
          </p:nvSpPr>
          <p:spPr>
            <a:xfrm rot="971256">
              <a:off x="8420100" y="4557714"/>
              <a:ext cx="890588" cy="617537"/>
            </a:xfrm>
            <a:prstGeom prst="irregularSeal2">
              <a:avLst/>
            </a:prstGeom>
            <a:solidFill>
              <a:srgbClr val="FFC000"/>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endParaRPr lang="x-none" altLang="x-none" sz="1800">
                <a:solidFill>
                  <a:srgbClr val="FFFFFF"/>
                </a:solidFill>
              </a:endParaRPr>
            </a:p>
          </p:txBody>
        </p:sp>
        <p:sp>
          <p:nvSpPr>
            <p:cNvPr id="43" name="Wybuch  2 52"/>
            <p:cNvSpPr/>
            <p:nvPr/>
          </p:nvSpPr>
          <p:spPr>
            <a:xfrm rot="3369008">
              <a:off x="8577263" y="4668838"/>
              <a:ext cx="425450" cy="412750"/>
            </a:xfrm>
            <a:prstGeom prst="irregularSeal2">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endParaRPr lang="x-none" altLang="x-none" sz="1800">
                <a:solidFill>
                  <a:srgbClr val="FFFFFF"/>
                </a:solidFill>
              </a:endParaRPr>
            </a:p>
          </p:txBody>
        </p:sp>
      </p:grpSp>
      <p:sp>
        <p:nvSpPr>
          <p:cNvPr id="3" name="Sześcian 2"/>
          <p:cNvSpPr/>
          <p:nvPr/>
        </p:nvSpPr>
        <p:spPr>
          <a:xfrm>
            <a:off x="9151939" y="2909888"/>
            <a:ext cx="528637" cy="527050"/>
          </a:xfrm>
          <a:prstGeom prst="cube">
            <a:avLst/>
          </a:prstGeom>
          <a:solidFill>
            <a:srgbClr val="FFCE00"/>
          </a:solidFill>
          <a:ln w="9525">
            <a:solidFill>
              <a:srgbClr val="E0B400"/>
            </a:solidFill>
            <a:miter lim="800000"/>
            <a:headEnd/>
            <a:tailEnd/>
          </a:ln>
          <a:effectLst/>
        </p:spPr>
        <p:txBody>
          <a:bodyPr wrap="none" anchor="ctr"/>
          <a:lstStyle/>
          <a:p>
            <a:pPr algn="ctr"/>
            <a:endParaRPr lang="x-none" altLang="x-none" sz="1600" b="1" i="1" dirty="0">
              <a:solidFill>
                <a:schemeClr val="tx1"/>
              </a:solidFill>
              <a:latin typeface="Arial" charset="0"/>
            </a:endParaRPr>
          </a:p>
        </p:txBody>
      </p:sp>
      <p:sp>
        <p:nvSpPr>
          <p:cNvPr id="59435" name="Line 5"/>
          <p:cNvSpPr>
            <a:spLocks noChangeShapeType="1"/>
          </p:cNvSpPr>
          <p:nvPr/>
        </p:nvSpPr>
        <p:spPr bwMode="auto">
          <a:xfrm flipV="1">
            <a:off x="9105901" y="3265488"/>
            <a:ext cx="212725" cy="438150"/>
          </a:xfrm>
          <a:prstGeom prst="line">
            <a:avLst/>
          </a:prstGeom>
          <a:noFill/>
          <a:ln w="28575">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43" name="AutoShape 3"/>
          <p:cNvSpPr>
            <a:spLocks noChangeArrowheads="1"/>
          </p:cNvSpPr>
          <p:nvPr/>
        </p:nvSpPr>
        <p:spPr bwMode="auto">
          <a:xfrm>
            <a:off x="1760538" y="2840038"/>
            <a:ext cx="457200" cy="425450"/>
          </a:xfrm>
          <a:prstGeom prst="cube">
            <a:avLst>
              <a:gd name="adj" fmla="val 25000"/>
            </a:avLst>
          </a:prstGeom>
          <a:solidFill>
            <a:srgbClr val="00CCFF"/>
          </a:solidFill>
          <a:ln w="9525">
            <a:solidFill>
              <a:srgbClr val="00AED8"/>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pl-PL" altLang="pl-PL" sz="500" b="1" i="1" dirty="0">
              <a:latin typeface="Arial" charset="0"/>
            </a:endParaRPr>
          </a:p>
        </p:txBody>
      </p:sp>
      <p:sp>
        <p:nvSpPr>
          <p:cNvPr id="59420" name="Freeform 31"/>
          <p:cNvSpPr>
            <a:spLocks/>
          </p:cNvSpPr>
          <p:nvPr/>
        </p:nvSpPr>
        <p:spPr bwMode="auto">
          <a:xfrm>
            <a:off x="4048267" y="3711386"/>
            <a:ext cx="388938" cy="187325"/>
          </a:xfrm>
          <a:custGeom>
            <a:avLst/>
            <a:gdLst>
              <a:gd name="T0" fmla="*/ 0 w 6"/>
              <a:gd name="T1" fmla="*/ 2147483646 h 1080"/>
              <a:gd name="T2" fmla="*/ 2147483646 w 6"/>
              <a:gd name="T3" fmla="*/ 0 h 1080"/>
              <a:gd name="T4" fmla="*/ 0 60000 65536"/>
              <a:gd name="T5" fmla="*/ 0 60000 65536"/>
            </a:gdLst>
            <a:ahLst/>
            <a:cxnLst>
              <a:cxn ang="T4">
                <a:pos x="T0" y="T1"/>
              </a:cxn>
              <a:cxn ang="T5">
                <a:pos x="T2" y="T3"/>
              </a:cxn>
            </a:cxnLst>
            <a:rect l="0" t="0" r="r" b="b"/>
            <a:pathLst>
              <a:path w="6" h="1080">
                <a:moveTo>
                  <a:pt x="0" y="1080"/>
                </a:moveTo>
                <a:lnTo>
                  <a:pt x="6" y="0"/>
                </a:lnTo>
              </a:path>
            </a:pathLst>
          </a:cu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62" name="Line 6"/>
          <p:cNvSpPr>
            <a:spLocks noChangeShapeType="1"/>
          </p:cNvSpPr>
          <p:nvPr/>
        </p:nvSpPr>
        <p:spPr bwMode="auto">
          <a:xfrm>
            <a:off x="2054225" y="3193389"/>
            <a:ext cx="576120" cy="713449"/>
          </a:xfrm>
          <a:prstGeom prst="line">
            <a:avLst/>
          </a:prstGeom>
          <a:noFill/>
          <a:ln w="28575">
            <a:solidFill>
              <a:srgbClr val="AD8B00"/>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53" name="Oval 27"/>
          <p:cNvSpPr>
            <a:spLocks noChangeArrowheads="1"/>
          </p:cNvSpPr>
          <p:nvPr/>
        </p:nvSpPr>
        <p:spPr bwMode="auto">
          <a:xfrm>
            <a:off x="5995798" y="2872584"/>
            <a:ext cx="200025" cy="204787"/>
          </a:xfrm>
          <a:prstGeom prst="ellipse">
            <a:avLst/>
          </a:prstGeom>
          <a:solidFill>
            <a:schemeClr val="bg1"/>
          </a:solidFill>
          <a:ln w="12700">
            <a:solidFill>
              <a:schemeClr val="tx1"/>
            </a:solidFill>
            <a:round/>
            <a:headEnd/>
            <a:tailEnd/>
          </a:ln>
          <a:effectLst/>
          <a:extLst>
            <a:ext uri="{AF507438-7753-43e0-B8FC-AC1667EBCBE1}"/>
          </a:extLst>
        </p:spPr>
        <p:txBody>
          <a:bodyPr wrap="none" anchor="ctr"/>
          <a:lstStyle/>
          <a:p>
            <a:pPr algn="ctr">
              <a:lnSpc>
                <a:spcPct val="90000"/>
              </a:lnSpc>
              <a:spcBef>
                <a:spcPct val="50000"/>
              </a:spcBef>
              <a:defRPr/>
            </a:pPr>
            <a:r>
              <a:rPr kumimoji="0" lang="pl-PL" sz="1200" b="1" i="0">
                <a:ea typeface="+mn-ea"/>
                <a:cs typeface="+mn-cs"/>
              </a:rPr>
              <a:t>3</a:t>
            </a:r>
          </a:p>
        </p:txBody>
      </p:sp>
      <p:sp>
        <p:nvSpPr>
          <p:cNvPr id="54" name="Oval 28"/>
          <p:cNvSpPr>
            <a:spLocks noChangeArrowheads="1"/>
          </p:cNvSpPr>
          <p:nvPr/>
        </p:nvSpPr>
        <p:spPr bwMode="auto">
          <a:xfrm>
            <a:off x="6721476" y="2276475"/>
            <a:ext cx="200025" cy="204787"/>
          </a:xfrm>
          <a:prstGeom prst="ellipse">
            <a:avLst/>
          </a:prstGeom>
          <a:solidFill>
            <a:schemeClr val="bg1"/>
          </a:solidFill>
          <a:ln w="12700">
            <a:solidFill>
              <a:schemeClr val="tx1"/>
            </a:solidFill>
            <a:round/>
            <a:headEnd/>
            <a:tailEnd/>
          </a:ln>
          <a:effectLst/>
          <a:extLst>
            <a:ext uri="{AF507438-7753-43e0-B8FC-AC1667EBCBE1}"/>
          </a:extLst>
        </p:spPr>
        <p:txBody>
          <a:bodyPr wrap="none" anchor="ctr"/>
          <a:lstStyle/>
          <a:p>
            <a:pPr algn="ctr">
              <a:lnSpc>
                <a:spcPct val="90000"/>
              </a:lnSpc>
              <a:spcBef>
                <a:spcPct val="50000"/>
              </a:spcBef>
              <a:defRPr/>
            </a:pPr>
            <a:r>
              <a:rPr kumimoji="0" lang="pl-PL" sz="1200" b="1" i="0">
                <a:ea typeface="+mn-ea"/>
                <a:cs typeface="+mn-cs"/>
              </a:rPr>
              <a:t>4</a:t>
            </a:r>
          </a:p>
        </p:txBody>
      </p:sp>
      <p:sp>
        <p:nvSpPr>
          <p:cNvPr id="55" name="Oval 29"/>
          <p:cNvSpPr>
            <a:spLocks noChangeArrowheads="1"/>
          </p:cNvSpPr>
          <p:nvPr/>
        </p:nvSpPr>
        <p:spPr bwMode="auto">
          <a:xfrm>
            <a:off x="8887639" y="3134440"/>
            <a:ext cx="200025" cy="204788"/>
          </a:xfrm>
          <a:prstGeom prst="ellipse">
            <a:avLst/>
          </a:prstGeom>
          <a:solidFill>
            <a:schemeClr val="bg1"/>
          </a:solidFill>
          <a:ln w="12700">
            <a:solidFill>
              <a:schemeClr val="tx1"/>
            </a:solidFill>
            <a:round/>
            <a:headEnd/>
            <a:tailEnd/>
          </a:ln>
          <a:effectLst/>
          <a:extLst>
            <a:ext uri="{AF507438-7753-43e0-B8FC-AC1667EBCBE1}"/>
          </a:extLst>
        </p:spPr>
        <p:txBody>
          <a:bodyPr wrap="none" anchor="ctr"/>
          <a:lstStyle/>
          <a:p>
            <a:pPr algn="ctr">
              <a:lnSpc>
                <a:spcPct val="90000"/>
              </a:lnSpc>
              <a:spcBef>
                <a:spcPct val="50000"/>
              </a:spcBef>
              <a:defRPr/>
            </a:pPr>
            <a:r>
              <a:rPr kumimoji="0" lang="pl-PL" sz="1200" b="1" i="0">
                <a:ea typeface="+mn-ea"/>
                <a:cs typeface="+mn-cs"/>
              </a:rPr>
              <a:t>7</a:t>
            </a:r>
          </a:p>
        </p:txBody>
      </p:sp>
      <p:sp>
        <p:nvSpPr>
          <p:cNvPr id="56" name="Oval 30"/>
          <p:cNvSpPr>
            <a:spLocks noChangeArrowheads="1"/>
          </p:cNvSpPr>
          <p:nvPr/>
        </p:nvSpPr>
        <p:spPr bwMode="auto">
          <a:xfrm>
            <a:off x="6967078" y="2761500"/>
            <a:ext cx="200025" cy="204787"/>
          </a:xfrm>
          <a:prstGeom prst="ellipse">
            <a:avLst/>
          </a:prstGeom>
          <a:solidFill>
            <a:schemeClr val="bg1"/>
          </a:solidFill>
          <a:ln w="12700">
            <a:solidFill>
              <a:schemeClr val="tx1"/>
            </a:solidFill>
            <a:round/>
            <a:headEnd/>
            <a:tailEnd/>
          </a:ln>
          <a:effectLst/>
          <a:extLst>
            <a:ext uri="{AF507438-7753-43e0-B8FC-AC1667EBCBE1}"/>
          </a:extLst>
        </p:spPr>
        <p:txBody>
          <a:bodyPr wrap="none" anchor="ctr"/>
          <a:lstStyle/>
          <a:p>
            <a:pPr algn="ctr">
              <a:lnSpc>
                <a:spcPct val="90000"/>
              </a:lnSpc>
              <a:spcBef>
                <a:spcPct val="50000"/>
              </a:spcBef>
              <a:defRPr/>
            </a:pPr>
            <a:r>
              <a:rPr kumimoji="0" lang="pl-PL" sz="1200" b="1" i="0">
                <a:ea typeface="+mn-ea"/>
                <a:cs typeface="+mn-cs"/>
              </a:rPr>
              <a:t>5</a:t>
            </a:r>
          </a:p>
        </p:txBody>
      </p:sp>
      <p:sp>
        <p:nvSpPr>
          <p:cNvPr id="57" name="Oval 27"/>
          <p:cNvSpPr>
            <a:spLocks noChangeArrowheads="1"/>
          </p:cNvSpPr>
          <p:nvPr/>
        </p:nvSpPr>
        <p:spPr bwMode="auto">
          <a:xfrm>
            <a:off x="5833004" y="3196434"/>
            <a:ext cx="200025" cy="204788"/>
          </a:xfrm>
          <a:prstGeom prst="ellipse">
            <a:avLst/>
          </a:prstGeom>
          <a:solidFill>
            <a:schemeClr val="bg1"/>
          </a:solidFill>
          <a:ln w="12700">
            <a:solidFill>
              <a:schemeClr val="tx1"/>
            </a:solidFill>
            <a:round/>
            <a:headEnd/>
            <a:tailEnd/>
          </a:ln>
          <a:effectLst/>
          <a:extLst>
            <a:ext uri="{AF507438-7753-43e0-B8FC-AC1667EBCBE1}"/>
          </a:extLst>
        </p:spPr>
        <p:txBody>
          <a:bodyPr wrap="none" anchor="ctr"/>
          <a:lstStyle/>
          <a:p>
            <a:pPr algn="ctr">
              <a:lnSpc>
                <a:spcPct val="90000"/>
              </a:lnSpc>
              <a:spcBef>
                <a:spcPct val="50000"/>
              </a:spcBef>
              <a:defRPr/>
            </a:pPr>
            <a:r>
              <a:rPr kumimoji="0" lang="pl-PL" sz="1200" b="1" i="0">
                <a:ea typeface="+mn-ea"/>
                <a:cs typeface="+mn-cs"/>
              </a:rPr>
              <a:t>2</a:t>
            </a:r>
          </a:p>
        </p:txBody>
      </p:sp>
      <p:sp>
        <p:nvSpPr>
          <p:cNvPr id="58" name="Oval 27"/>
          <p:cNvSpPr>
            <a:spLocks noChangeArrowheads="1"/>
          </p:cNvSpPr>
          <p:nvPr/>
        </p:nvSpPr>
        <p:spPr bwMode="auto">
          <a:xfrm>
            <a:off x="4784056" y="4114800"/>
            <a:ext cx="200025" cy="204788"/>
          </a:xfrm>
          <a:prstGeom prst="ellipse">
            <a:avLst/>
          </a:prstGeom>
          <a:solidFill>
            <a:schemeClr val="bg1"/>
          </a:solidFill>
          <a:ln w="12700">
            <a:solidFill>
              <a:schemeClr val="tx1"/>
            </a:solidFill>
            <a:round/>
            <a:headEnd/>
            <a:tailEnd/>
          </a:ln>
          <a:effectLst/>
          <a:extLst>
            <a:ext uri="{AF507438-7753-43e0-B8FC-AC1667EBCBE1}"/>
          </a:extLst>
        </p:spPr>
        <p:txBody>
          <a:bodyPr wrap="none" anchor="ctr"/>
          <a:lstStyle/>
          <a:p>
            <a:pPr algn="ctr">
              <a:lnSpc>
                <a:spcPct val="90000"/>
              </a:lnSpc>
              <a:spcBef>
                <a:spcPct val="50000"/>
              </a:spcBef>
              <a:defRPr/>
            </a:pPr>
            <a:r>
              <a:rPr kumimoji="0" lang="pl-PL" sz="1200" b="1" i="0" dirty="0">
                <a:ea typeface="+mn-ea"/>
                <a:cs typeface="+mn-cs"/>
              </a:rPr>
              <a:t>1</a:t>
            </a:r>
          </a:p>
        </p:txBody>
      </p:sp>
      <p:sp>
        <p:nvSpPr>
          <p:cNvPr id="59" name="Oval 29"/>
          <p:cNvSpPr>
            <a:spLocks noChangeArrowheads="1"/>
          </p:cNvSpPr>
          <p:nvPr/>
        </p:nvSpPr>
        <p:spPr bwMode="auto">
          <a:xfrm>
            <a:off x="7689931" y="3743466"/>
            <a:ext cx="200025" cy="204788"/>
          </a:xfrm>
          <a:prstGeom prst="ellipse">
            <a:avLst/>
          </a:prstGeom>
          <a:solidFill>
            <a:schemeClr val="bg1"/>
          </a:solidFill>
          <a:ln w="12700">
            <a:solidFill>
              <a:schemeClr val="tx1"/>
            </a:solidFill>
            <a:round/>
            <a:headEnd/>
            <a:tailEnd/>
          </a:ln>
          <a:effectLst/>
          <a:extLst>
            <a:ext uri="{AF507438-7753-43e0-B8FC-AC1667EBCBE1}"/>
          </a:extLst>
        </p:spPr>
        <p:txBody>
          <a:bodyPr wrap="none" anchor="ctr"/>
          <a:lstStyle/>
          <a:p>
            <a:pPr algn="ctr">
              <a:lnSpc>
                <a:spcPct val="90000"/>
              </a:lnSpc>
              <a:spcBef>
                <a:spcPct val="50000"/>
              </a:spcBef>
              <a:defRPr/>
            </a:pPr>
            <a:r>
              <a:rPr kumimoji="0" lang="pl-PL" sz="1200" b="1" i="0">
                <a:ea typeface="+mn-ea"/>
                <a:cs typeface="+mn-cs"/>
              </a:rPr>
              <a:t>6</a:t>
            </a:r>
          </a:p>
        </p:txBody>
      </p:sp>
      <p:sp>
        <p:nvSpPr>
          <p:cNvPr id="60" name="Symbol zastępczy zawartości 2"/>
          <p:cNvSpPr txBox="1">
            <a:spLocks/>
          </p:cNvSpPr>
          <p:nvPr/>
        </p:nvSpPr>
        <p:spPr bwMode="auto">
          <a:xfrm>
            <a:off x="139958" y="4649940"/>
            <a:ext cx="7886700" cy="2039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685800" indent="-22860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nSpc>
                <a:spcPct val="90000"/>
              </a:lnSpc>
              <a:spcBef>
                <a:spcPts val="1000"/>
              </a:spcBef>
              <a:buClrTx/>
              <a:buNone/>
            </a:pPr>
            <a:r>
              <a:rPr lang="pl-PL" altLang="x-none" sz="1800" dirty="0"/>
              <a:t>#</a:t>
            </a:r>
            <a:r>
              <a:rPr lang="pl-PL" altLang="x-none" sz="1800" dirty="0">
                <a:latin typeface="+mn-lt"/>
                <a:ea typeface="+mn-ea"/>
                <a:cs typeface="+mn-cs"/>
              </a:rPr>
              <a:t>0. Nowe narodzenie (ale to już było).</a:t>
            </a:r>
            <a:br>
              <a:rPr lang="pl-PL" altLang="x-none" sz="1800" dirty="0">
                <a:latin typeface="+mn-lt"/>
                <a:ea typeface="+mn-ea"/>
                <a:cs typeface="+mn-cs"/>
              </a:rPr>
            </a:br>
            <a:r>
              <a:rPr lang="pl-PL" altLang="x-none" sz="1800" dirty="0">
                <a:latin typeface="+mn-lt"/>
                <a:ea typeface="+mn-ea"/>
                <a:cs typeface="+mn-cs"/>
              </a:rPr>
              <a:t>#1. Śmierć, bo raczej umrę.</a:t>
            </a:r>
            <a:br>
              <a:rPr lang="pl-PL" altLang="x-none" sz="1800" dirty="0">
                <a:latin typeface="+mn-lt"/>
                <a:ea typeface="+mn-ea"/>
                <a:cs typeface="+mn-cs"/>
              </a:rPr>
            </a:br>
            <a:r>
              <a:rPr lang="pl-PL" altLang="x-none" sz="1800" dirty="0">
                <a:latin typeface="+mn-lt"/>
                <a:ea typeface="+mn-ea"/>
                <a:cs typeface="+mn-cs"/>
              </a:rPr>
              <a:t>#2. W nowym ciele moje zmartwychwstanie.</a:t>
            </a:r>
            <a:br>
              <a:rPr lang="pl-PL" altLang="x-none" sz="1800" dirty="0">
                <a:latin typeface="+mn-lt"/>
                <a:ea typeface="+mn-ea"/>
                <a:cs typeface="+mn-cs"/>
              </a:rPr>
            </a:br>
            <a:r>
              <a:rPr lang="pl-PL" altLang="x-none" sz="1800" dirty="0">
                <a:latin typeface="+mn-lt"/>
                <a:ea typeface="+mn-ea"/>
                <a:cs typeface="+mn-cs"/>
              </a:rPr>
              <a:t>#3. Rozliczenie służby przed Trybunałem Pana Jezusa.</a:t>
            </a:r>
            <a:br>
              <a:rPr lang="pl-PL" altLang="x-none" sz="1800" dirty="0">
                <a:latin typeface="+mn-lt"/>
                <a:ea typeface="+mn-ea"/>
                <a:cs typeface="+mn-cs"/>
              </a:rPr>
            </a:br>
            <a:r>
              <a:rPr lang="pl-PL" altLang="x-none" sz="1800" dirty="0">
                <a:latin typeface="+mn-lt"/>
                <a:ea typeface="+mn-ea"/>
                <a:cs typeface="+mn-cs"/>
              </a:rPr>
              <a:t>#4. Wesele Baranka, bo jestem zaproszony.</a:t>
            </a:r>
            <a:br>
              <a:rPr lang="pl-PL" altLang="x-none" sz="1800" dirty="0">
                <a:latin typeface="+mn-lt"/>
                <a:ea typeface="+mn-ea"/>
                <a:cs typeface="+mn-cs"/>
              </a:rPr>
            </a:br>
            <a:r>
              <a:rPr lang="pl-PL" altLang="x-none" sz="1800" dirty="0">
                <a:latin typeface="+mn-lt"/>
                <a:ea typeface="+mn-ea"/>
                <a:cs typeface="+mn-cs"/>
              </a:rPr>
              <a:t>#5. Powrót z Jezusem na ziemię.</a:t>
            </a:r>
            <a:br>
              <a:rPr lang="pl-PL" altLang="x-none" sz="1800" dirty="0">
                <a:latin typeface="+mn-lt"/>
                <a:ea typeface="+mn-ea"/>
                <a:cs typeface="+mn-cs"/>
              </a:rPr>
            </a:br>
            <a:r>
              <a:rPr lang="pl-PL" altLang="x-none" sz="1800" dirty="0">
                <a:latin typeface="+mn-lt"/>
                <a:ea typeface="+mn-ea"/>
                <a:cs typeface="+mn-cs"/>
              </a:rPr>
              <a:t>#6. Objęcie dziedzictwa i z Królem królowanie.</a:t>
            </a:r>
            <a:br>
              <a:rPr lang="pl-PL" altLang="x-none" sz="1800" dirty="0">
                <a:latin typeface="+mn-lt"/>
                <a:ea typeface="+mn-ea"/>
                <a:cs typeface="+mn-cs"/>
              </a:rPr>
            </a:br>
            <a:r>
              <a:rPr lang="pl-PL" altLang="x-none" sz="1800" dirty="0">
                <a:latin typeface="+mn-lt"/>
                <a:ea typeface="+mn-ea"/>
                <a:cs typeface="+mn-cs"/>
              </a:rPr>
              <a:t>#7. Pojawienie się Nowego Nieba i Nowej Ziemi.</a:t>
            </a:r>
          </a:p>
        </p:txBody>
      </p:sp>
      <p:sp>
        <p:nvSpPr>
          <p:cNvPr id="61" name="Oval 27"/>
          <p:cNvSpPr>
            <a:spLocks noChangeArrowheads="1"/>
          </p:cNvSpPr>
          <p:nvPr/>
        </p:nvSpPr>
        <p:spPr bwMode="auto">
          <a:xfrm>
            <a:off x="4062401" y="3567956"/>
            <a:ext cx="200025" cy="204788"/>
          </a:xfrm>
          <a:prstGeom prst="ellipse">
            <a:avLst/>
          </a:prstGeom>
          <a:solidFill>
            <a:schemeClr val="bg1"/>
          </a:solidFill>
          <a:ln w="12700">
            <a:solidFill>
              <a:schemeClr val="tx1"/>
            </a:solidFill>
            <a:round/>
            <a:headEnd/>
            <a:tailEnd/>
          </a:ln>
          <a:effectLst/>
          <a:extLst>
            <a:ext uri="{AF507438-7753-43e0-B8FC-AC1667EBCBE1}"/>
          </a:extLst>
        </p:spPr>
        <p:txBody>
          <a:bodyPr wrap="none" anchor="ctr"/>
          <a:lstStyle/>
          <a:p>
            <a:pPr algn="ctr">
              <a:lnSpc>
                <a:spcPct val="90000"/>
              </a:lnSpc>
              <a:spcBef>
                <a:spcPct val="50000"/>
              </a:spcBef>
              <a:defRPr/>
            </a:pPr>
            <a:r>
              <a:rPr kumimoji="0" lang="pl-PL" sz="1200" b="1" i="0" dirty="0">
                <a:ea typeface="+mn-ea"/>
                <a:cs typeface="+mn-cs"/>
              </a:rPr>
              <a:t>0</a:t>
            </a:r>
          </a:p>
        </p:txBody>
      </p:sp>
      <p:grpSp>
        <p:nvGrpSpPr>
          <p:cNvPr id="6" name="Grupa 5"/>
          <p:cNvGrpSpPr/>
          <p:nvPr/>
        </p:nvGrpSpPr>
        <p:grpSpPr>
          <a:xfrm>
            <a:off x="82359" y="1604270"/>
            <a:ext cx="2348229" cy="738664"/>
            <a:chOff x="7463325" y="5925416"/>
            <a:chExt cx="2348229" cy="738664"/>
          </a:xfrm>
        </p:grpSpPr>
        <p:grpSp>
          <p:nvGrpSpPr>
            <p:cNvPr id="4" name="Grupa 3"/>
            <p:cNvGrpSpPr/>
            <p:nvPr/>
          </p:nvGrpSpPr>
          <p:grpSpPr>
            <a:xfrm>
              <a:off x="9157299" y="6223810"/>
              <a:ext cx="654255" cy="348563"/>
              <a:chOff x="9157299" y="6223810"/>
              <a:chExt cx="654255" cy="348563"/>
            </a:xfrm>
          </p:grpSpPr>
          <p:sp>
            <p:nvSpPr>
              <p:cNvPr id="64" name="Line 6"/>
              <p:cNvSpPr>
                <a:spLocks noChangeShapeType="1"/>
              </p:cNvSpPr>
              <p:nvPr/>
            </p:nvSpPr>
            <p:spPr bwMode="auto">
              <a:xfrm>
                <a:off x="9157299" y="6572372"/>
                <a:ext cx="654255" cy="1"/>
              </a:xfrm>
              <a:prstGeom prst="line">
                <a:avLst/>
              </a:prstGeom>
              <a:noFill/>
              <a:ln w="57150">
                <a:solidFill>
                  <a:srgbClr val="0066FF"/>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sz="1200"/>
              </a:p>
            </p:txBody>
          </p:sp>
          <p:sp>
            <p:nvSpPr>
              <p:cNvPr id="66" name="Line 6"/>
              <p:cNvSpPr>
                <a:spLocks noChangeShapeType="1"/>
              </p:cNvSpPr>
              <p:nvPr/>
            </p:nvSpPr>
            <p:spPr bwMode="auto">
              <a:xfrm flipV="1">
                <a:off x="9157299" y="6399418"/>
                <a:ext cx="654255" cy="2654"/>
              </a:xfrm>
              <a:prstGeom prst="line">
                <a:avLst/>
              </a:prstGeom>
              <a:noFill/>
              <a:ln w="57150">
                <a:solidFill>
                  <a:srgbClr val="AD8B00"/>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sz="1200"/>
              </a:p>
            </p:txBody>
          </p:sp>
          <p:sp>
            <p:nvSpPr>
              <p:cNvPr id="68" name="Line 13"/>
              <p:cNvSpPr>
                <a:spLocks noChangeShapeType="1"/>
              </p:cNvSpPr>
              <p:nvPr/>
            </p:nvSpPr>
            <p:spPr bwMode="auto">
              <a:xfrm flipV="1">
                <a:off x="9157299" y="6223810"/>
                <a:ext cx="654255" cy="5309"/>
              </a:xfrm>
              <a:prstGeom prst="line">
                <a:avLst/>
              </a:prstGeom>
              <a:noFill/>
              <a:ln w="57150">
                <a:solidFill>
                  <a:srgbClr val="FF3300"/>
                </a:solidFill>
                <a:round/>
                <a:headEnd/>
                <a:tailEnd type="triangle" w="med" len="med"/>
              </a:ln>
              <a:effectLst/>
              <a:extLst>
                <a:ext uri="{909E8E84-426E-40dd-AFC4-6F175D3DCCD1}"/>
                <a:ext uri="{AF507438-7753-43e0-B8FC-AC1667EBCBE1}"/>
              </a:extLst>
            </p:spPr>
            <p:txBody>
              <a:bodyPr wrap="none"/>
              <a:lstStyle/>
              <a:p>
                <a:pPr>
                  <a:lnSpc>
                    <a:spcPct val="90000"/>
                  </a:lnSpc>
                  <a:spcBef>
                    <a:spcPct val="50000"/>
                  </a:spcBef>
                  <a:defRPr/>
                </a:pPr>
                <a:endParaRPr lang="pl-PL" sz="1200">
                  <a:latin typeface="Arial" charset="0"/>
                </a:endParaRPr>
              </a:p>
            </p:txBody>
          </p:sp>
        </p:grpSp>
        <p:sp>
          <p:nvSpPr>
            <p:cNvPr id="69" name="pole tekstowe 1"/>
            <p:cNvSpPr txBox="1">
              <a:spLocks noChangeArrowheads="1"/>
            </p:cNvSpPr>
            <p:nvPr/>
          </p:nvSpPr>
          <p:spPr bwMode="auto">
            <a:xfrm>
              <a:off x="7463325" y="5925416"/>
              <a:ext cx="181814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2"/>
                </a:buClr>
                <a:buFont typeface="Monotype Sorts" charset="2"/>
                <a:buChar char="z"/>
                <a:defRPr kumimoji="1"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Font typeface="Monotype Sorts" charset="2"/>
                <a:buChar char="y"/>
                <a:defRPr kumimoji="1"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Font typeface="Monotype Sorts" charset="2"/>
                <a:buChar char="x"/>
                <a:defRPr kumimoji="1"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Char char="•"/>
                <a:defRPr kumimoji="1">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2"/>
                </a:buClr>
                <a:buChar char="–"/>
                <a:defRPr kumimoj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panose="020B0604020202020204" pitchFamily="34" charset="0"/>
                  <a:cs typeface="Arial" panose="020B0604020202020204" pitchFamily="34" charset="0"/>
                </a:defRPr>
              </a:lvl9pPr>
            </a:lstStyle>
            <a:p>
              <a:pPr>
                <a:spcBef>
                  <a:spcPct val="0"/>
                </a:spcBef>
                <a:buClrTx/>
                <a:buFontTx/>
                <a:buNone/>
              </a:pPr>
              <a:r>
                <a:rPr lang="pl-PL" altLang="pl-PL" sz="1050" b="1" dirty="0"/>
                <a:t>Legenda:</a:t>
              </a:r>
            </a:p>
            <a:p>
              <a:pPr>
                <a:spcBef>
                  <a:spcPct val="0"/>
                </a:spcBef>
                <a:buClrTx/>
                <a:buFontTx/>
                <a:buNone/>
              </a:pPr>
              <a:r>
                <a:rPr lang="pl-PL" altLang="pl-PL" sz="1050" dirty="0"/>
                <a:t>Pan Jezus Chrystus</a:t>
              </a:r>
            </a:p>
            <a:p>
              <a:pPr>
                <a:spcBef>
                  <a:spcPct val="0"/>
                </a:spcBef>
                <a:buClrTx/>
                <a:buFontTx/>
                <a:buNone/>
              </a:pPr>
              <a:r>
                <a:rPr lang="pl-PL" altLang="pl-PL" sz="1050" dirty="0"/>
                <a:t>Ludzie na ziemi - poganie</a:t>
              </a:r>
            </a:p>
            <a:p>
              <a:pPr>
                <a:spcBef>
                  <a:spcPct val="0"/>
                </a:spcBef>
                <a:buClrTx/>
                <a:buFontTx/>
                <a:buNone/>
              </a:pPr>
              <a:r>
                <a:rPr lang="pl-PL" altLang="pl-PL" sz="1050" dirty="0"/>
                <a:t>Kościół </a:t>
              </a:r>
              <a:r>
                <a:rPr lang="mr-IN" altLang="pl-PL" sz="1050" dirty="0"/>
                <a:t>–</a:t>
              </a:r>
              <a:r>
                <a:rPr lang="pl-PL" altLang="pl-PL" sz="1050" dirty="0"/>
                <a:t> Ciało Chrystusa</a:t>
              </a:r>
            </a:p>
          </p:txBody>
        </p:sp>
      </p:grpSp>
      <p:sp>
        <p:nvSpPr>
          <p:cNvPr id="63" name="Text Box 4"/>
          <p:cNvSpPr txBox="1">
            <a:spLocks noChangeArrowheads="1"/>
          </p:cNvSpPr>
          <p:nvPr/>
        </p:nvSpPr>
        <p:spPr bwMode="auto">
          <a:xfrm>
            <a:off x="1397000" y="2578792"/>
            <a:ext cx="1314450"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Ogród Eden</a:t>
            </a:r>
          </a:p>
        </p:txBody>
      </p:sp>
      <p:sp>
        <p:nvSpPr>
          <p:cNvPr id="65" name="Text Box 4"/>
          <p:cNvSpPr txBox="1">
            <a:spLocks noChangeArrowheads="1"/>
          </p:cNvSpPr>
          <p:nvPr/>
        </p:nvSpPr>
        <p:spPr bwMode="auto">
          <a:xfrm>
            <a:off x="8709644" y="2463548"/>
            <a:ext cx="1314450" cy="423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Nowe Niebo</a:t>
            </a:r>
            <a:br>
              <a:rPr kumimoji="0" lang="pl-PL" altLang="pl-PL" sz="1200"/>
            </a:br>
            <a:r>
              <a:rPr kumimoji="0" lang="pl-PL" altLang="pl-PL" sz="1200"/>
              <a:t> </a:t>
            </a:r>
            <a:r>
              <a:rPr kumimoji="0" lang="pl-PL" altLang="pl-PL" sz="1200" dirty="0"/>
              <a:t>i </a:t>
            </a:r>
            <a:r>
              <a:rPr kumimoji="0" lang="pl-PL" altLang="pl-PL" sz="1200"/>
              <a:t>Nowa Ziemia</a:t>
            </a:r>
            <a:endParaRPr kumimoji="0" lang="pl-PL" altLang="pl-PL" sz="1200" dirty="0"/>
          </a:p>
        </p:txBody>
      </p:sp>
    </p:spTree>
    <p:extLst>
      <p:ext uri="{BB962C8B-B14F-4D97-AF65-F5344CB8AC3E}">
        <p14:creationId xmlns:p14="http://schemas.microsoft.com/office/powerpoint/2010/main" val="2126439774"/>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68151FB-1840-0E4B-8DEC-F07C85D57DC0}"/>
              </a:ext>
            </a:extLst>
          </p:cNvPr>
          <p:cNvSpPr>
            <a:spLocks noGrp="1"/>
          </p:cNvSpPr>
          <p:nvPr>
            <p:ph type="title"/>
          </p:nvPr>
        </p:nvSpPr>
        <p:spPr/>
        <p:txBody>
          <a:bodyPr/>
          <a:lstStyle/>
          <a:p>
            <a:r>
              <a:rPr lang="pl-PL" dirty="0"/>
              <a:t>Topografia zaświatów (5 lutego 2022)</a:t>
            </a:r>
          </a:p>
        </p:txBody>
      </p:sp>
      <p:sp>
        <p:nvSpPr>
          <p:cNvPr id="3" name="Symbol zastępczy zawartości 2">
            <a:extLst>
              <a:ext uri="{FF2B5EF4-FFF2-40B4-BE49-F238E27FC236}">
                <a16:creationId xmlns:a16="http://schemas.microsoft.com/office/drawing/2014/main" id="{01F89F35-1DDD-BF41-B89E-5DAA350CDDCD}"/>
              </a:ext>
            </a:extLst>
          </p:cNvPr>
          <p:cNvSpPr>
            <a:spLocks noGrp="1"/>
          </p:cNvSpPr>
          <p:nvPr>
            <p:ph idx="1"/>
          </p:nvPr>
        </p:nvSpPr>
        <p:spPr/>
        <p:txBody>
          <a:bodyPr/>
          <a:lstStyle/>
          <a:p>
            <a:r>
              <a:rPr lang="pl-PL" dirty="0"/>
              <a:t>hebr. </a:t>
            </a:r>
            <a:r>
              <a:rPr lang="pl-PL" dirty="0" err="1"/>
              <a:t>Szeol</a:t>
            </a:r>
            <a:r>
              <a:rPr lang="pl-PL" dirty="0"/>
              <a:t>, gr. Hades – kraina umarłych</a:t>
            </a:r>
          </a:p>
          <a:p>
            <a:r>
              <a:rPr lang="pl-PL" dirty="0"/>
              <a:t>Gr. </a:t>
            </a:r>
            <a:r>
              <a:rPr lang="pl-PL" dirty="0" err="1"/>
              <a:t>Abyssos</a:t>
            </a:r>
            <a:r>
              <a:rPr lang="pl-PL" dirty="0"/>
              <a:t> (20:1), Tartar – otchłań, więzienie dla duchów</a:t>
            </a:r>
          </a:p>
          <a:p>
            <a:r>
              <a:rPr lang="pl-PL" dirty="0" err="1"/>
              <a:t>heb</a:t>
            </a:r>
            <a:r>
              <a:rPr lang="pl-PL" dirty="0"/>
              <a:t>. Gehenna – jezioro ognia (dolina koło Jerozolimy, śmietnik)</a:t>
            </a:r>
          </a:p>
          <a:p>
            <a:r>
              <a:rPr lang="pl-PL" dirty="0"/>
              <a:t>Piekło – w Biblii nie ma, ale często mylone i każde z powyższych czasem zwane jest piekłem.</a:t>
            </a:r>
          </a:p>
          <a:p>
            <a:endParaRPr lang="pl-PL" dirty="0"/>
          </a:p>
          <a:p>
            <a:r>
              <a:rPr lang="pl-PL" dirty="0"/>
              <a:t>PiS – Polski Ład (luty ’2022) – Piekło i </a:t>
            </a:r>
            <a:r>
              <a:rPr lang="pl-PL" dirty="0" err="1"/>
              <a:t>Szeol</a:t>
            </a:r>
            <a:endParaRPr lang="pl-PL" dirty="0"/>
          </a:p>
        </p:txBody>
      </p:sp>
    </p:spTree>
    <p:extLst>
      <p:ext uri="{BB962C8B-B14F-4D97-AF65-F5344CB8AC3E}">
        <p14:creationId xmlns:p14="http://schemas.microsoft.com/office/powerpoint/2010/main" val="263714306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CF448151-65D0-F54C-BBB7-149677142A6E}"/>
              </a:ext>
            </a:extLst>
          </p:cNvPr>
          <p:cNvSpPr>
            <a:spLocks noGrp="1"/>
          </p:cNvSpPr>
          <p:nvPr>
            <p:ph type="title"/>
          </p:nvPr>
        </p:nvSpPr>
        <p:spPr/>
        <p:txBody>
          <a:bodyPr/>
          <a:lstStyle/>
          <a:p>
            <a:r>
              <a:rPr lang="pl-PL" dirty="0" err="1"/>
              <a:t>Ogłosznie</a:t>
            </a:r>
            <a:r>
              <a:rPr lang="pl-PL" dirty="0"/>
              <a:t> dla KFC, styczeń 2022</a:t>
            </a:r>
          </a:p>
        </p:txBody>
      </p:sp>
      <p:sp>
        <p:nvSpPr>
          <p:cNvPr id="5" name="Symbol zastępczy zawartości 4">
            <a:extLst>
              <a:ext uri="{FF2B5EF4-FFF2-40B4-BE49-F238E27FC236}">
                <a16:creationId xmlns:a16="http://schemas.microsoft.com/office/drawing/2014/main" id="{A9960406-BE19-0341-AE23-63777B59B642}"/>
              </a:ext>
            </a:extLst>
          </p:cNvPr>
          <p:cNvSpPr>
            <a:spLocks noGrp="1"/>
          </p:cNvSpPr>
          <p:nvPr>
            <p:ph idx="1"/>
          </p:nvPr>
        </p:nvSpPr>
        <p:spPr/>
        <p:txBody>
          <a:bodyPr>
            <a:normAutofit fontScale="25000" lnSpcReduction="20000"/>
          </a:bodyPr>
          <a:lstStyle/>
          <a:p>
            <a:pPr marL="0" indent="0">
              <a:buNone/>
            </a:pPr>
            <a:r>
              <a:rPr lang="pl-PL" dirty="0"/>
              <a:t>Kto z Was ma ochotę na wyjątkowo silną siłownię w sobotę, tj. 5 lutego? (UWAGA: zmiana daty - 5 lutego!)</a:t>
            </a:r>
          </a:p>
          <a:p>
            <a:pPr marL="0" indent="0">
              <a:buNone/>
            </a:pPr>
            <a:r>
              <a:rPr lang="pl-PL" dirty="0"/>
              <a:t>Dlaczego zapraszam - bo w ostatni piątek, razem z Tomkiem Rogowskim i osobami z jego ekipy spokojnie przerobiliśmy całe Objawienie Janowie patrząc na nie z góry, ale też pamiętając o wielu szczegółach. Wyszło bardzo fajnie, spodobało mi się, i chcę znowu. I chcę z Wami.</a:t>
            </a:r>
          </a:p>
          <a:p>
            <a:pPr marL="0" indent="0">
              <a:buNone/>
            </a:pPr>
            <a:r>
              <a:rPr lang="pl-PL" dirty="0"/>
              <a:t>Co więc proponuję.</a:t>
            </a:r>
          </a:p>
          <a:p>
            <a:pPr marL="0" indent="0">
              <a:buNone/>
            </a:pPr>
            <a:r>
              <a:rPr lang="pl-PL" dirty="0"/>
              <a:t>spotkanie w </a:t>
            </a:r>
            <a:r>
              <a:rPr lang="pl-PL" dirty="0" err="1"/>
              <a:t>Corowku</a:t>
            </a:r>
            <a:r>
              <a:rPr lang="pl-PL" dirty="0"/>
              <a:t> na Krzywej, o 15.oo (ale nie wiem, czy może nie warto by wcześniej?) Proszę o opinie.</a:t>
            </a:r>
          </a:p>
          <a:p>
            <a:pPr marL="0" indent="0">
              <a:buNone/>
            </a:pPr>
            <a:r>
              <a:rPr lang="pl-PL" dirty="0"/>
              <a:t>napój liturgiczny w postaci ciepłego kakao, a potem do roboty</a:t>
            </a:r>
          </a:p>
          <a:p>
            <a:pPr marL="0" indent="0">
              <a:buNone/>
            </a:pPr>
            <a:r>
              <a:rPr lang="pl-PL" dirty="0"/>
              <a:t>robota polega na czytaniu, ale wg. pewnego planu, tak aby nie zgubić się w szczegółach</a:t>
            </a:r>
          </a:p>
          <a:p>
            <a:pPr marL="0" indent="0">
              <a:buNone/>
            </a:pPr>
            <a:r>
              <a:rPr lang="pl-PL" dirty="0"/>
              <a:t>ale najpierw sprawdzimy czy możemy czytać Objawienie, tj. czy mamy odpowiednie predyspozycje ku temu (Ap1:1)</a:t>
            </a:r>
          </a:p>
          <a:p>
            <a:pPr marL="0" indent="0">
              <a:buNone/>
            </a:pPr>
            <a:r>
              <a:rPr lang="pl-PL" dirty="0"/>
              <a:t>a potem polecimy wg. planu, zaznaczając na liście rozdziałów te, w których już wiemy co jest napisane</a:t>
            </a:r>
          </a:p>
          <a:p>
            <a:pPr marL="0" indent="0">
              <a:buNone/>
            </a:pPr>
            <a:r>
              <a:rPr lang="pl-PL" dirty="0"/>
              <a:t>na koniec jeszcze raz początek i koniec księgi Objawienia (1 i 22b) aby sprawdzić jakie Pan Bóg ma dla nas błogosławieństwa</a:t>
            </a:r>
          </a:p>
          <a:p>
            <a:pPr marL="0" indent="0">
              <a:buNone/>
            </a:pPr>
            <a:r>
              <a:rPr lang="pl-PL" dirty="0"/>
              <a:t>i zakończymy sprawdzając czy jest to spójne z planem Boga, który objawiony jest w Liście do Efezjan.</a:t>
            </a:r>
          </a:p>
          <a:p>
            <a:pPr marL="0" indent="0">
              <a:buNone/>
            </a:pPr>
            <a:r>
              <a:rPr lang="pl-PL" dirty="0"/>
              <a:t>no i zjemy zupę, a może zjemy coś jeszcze o ile coś jeszcze do nas przyjdzie, albo ktoś coś przyniesie.</a:t>
            </a:r>
          </a:p>
          <a:p>
            <a:pPr marL="0" indent="0">
              <a:buNone/>
            </a:pPr>
            <a:r>
              <a:rPr lang="pl-PL" dirty="0"/>
              <a:t>dobrze by </a:t>
            </a:r>
            <a:r>
              <a:rPr lang="pl-PL" dirty="0" err="1"/>
              <a:t>bylo</a:t>
            </a:r>
            <a:r>
              <a:rPr lang="pl-PL" dirty="0"/>
              <a:t> zakończyć przed 24.oo albo 23.oo albo 22.oo pamiętając, że niektórych wypada odwieść, bo późno i może być im trudno.</a:t>
            </a:r>
          </a:p>
          <a:p>
            <a:pPr marL="0" indent="0">
              <a:buNone/>
            </a:pPr>
            <a:r>
              <a:rPr lang="pl-PL" dirty="0"/>
              <a:t>A więc kto chce?</a:t>
            </a:r>
          </a:p>
          <a:p>
            <a:pPr marL="0" indent="0">
              <a:buNone/>
            </a:pPr>
            <a:r>
              <a:rPr lang="pl-PL" dirty="0"/>
              <a:t>I jedna rzecz - jak ktoś chce to dobrze aby przed sobotą, co najmniej raz (albo i dwa razy) przesłuchał sobie w audiobooku całą księgę. To jest godzinka ale zapewniam, że warto. Na YT są dostępne UBG i EIB, jak by co to służę plikami MP3.</a:t>
            </a:r>
          </a:p>
          <a:p>
            <a:pPr marL="0" indent="0">
              <a:buNone/>
            </a:pPr>
            <a:r>
              <a:rPr lang="pl-PL" dirty="0"/>
              <a:t>Kto chce może tez przeczytać sobie całość, albo </a:t>
            </a:r>
            <a:r>
              <a:rPr lang="pl-PL" dirty="0" err="1"/>
              <a:t>przynajmnie</a:t>
            </a:r>
            <a:r>
              <a:rPr lang="pl-PL" dirty="0"/>
              <a:t> fragmenty, które wskażę.</a:t>
            </a:r>
          </a:p>
          <a:p>
            <a:pPr marL="0" indent="0">
              <a:buNone/>
            </a:pPr>
            <a:r>
              <a:rPr lang="pl-PL" dirty="0"/>
              <a:t>No dobrze - propozycja padła, a teraz zbieram opinie.</a:t>
            </a:r>
          </a:p>
          <a:p>
            <a:pPr marL="0" indent="0">
              <a:buNone/>
            </a:pPr>
            <a:r>
              <a:rPr lang="pl-PL" dirty="0"/>
              <a:t>Dodam tylko, że celem całej tej pracy będzie poznać Objawienie Janowe na tyle, aby </a:t>
            </a:r>
            <a:r>
              <a:rPr lang="pl-PL" dirty="0" err="1"/>
              <a:t>rozumięć</a:t>
            </a:r>
            <a:r>
              <a:rPr lang="pl-PL" dirty="0"/>
              <a:t> strukturę księgi, widzieć spójność z jej celem (zapisany w 1:1) i nie bać się, gdyż będziemy razem rozumieć co </a:t>
            </a:r>
            <a:r>
              <a:rPr lang="pl-PL" dirty="0" err="1"/>
              <a:t>muszi</a:t>
            </a:r>
            <a:r>
              <a:rPr lang="pl-PL" dirty="0"/>
              <a:t> się stać wkrótce.</a:t>
            </a:r>
          </a:p>
          <a:p>
            <a:pPr marL="0" indent="0">
              <a:buNone/>
            </a:pPr>
            <a:r>
              <a:rPr lang="pl-PL" dirty="0"/>
              <a:t>*********</a:t>
            </a:r>
          </a:p>
          <a:p>
            <a:pPr marL="0" indent="0">
              <a:buNone/>
            </a:pPr>
            <a:r>
              <a:rPr lang="pl-PL" dirty="0"/>
              <a:t>Plan czytania (póki co bez szczegółów):</a:t>
            </a:r>
          </a:p>
          <a:p>
            <a:pPr marL="0" indent="0">
              <a:buNone/>
            </a:pPr>
            <a:r>
              <a:rPr lang="pl-PL" dirty="0"/>
              <a:t>Przeczytać tak aby zrozumieć panoramę całego objawienia, to co nazywam </a:t>
            </a:r>
            <a:r>
              <a:rPr lang="pl-PL" dirty="0" err="1"/>
              <a:t>metahistorią</a:t>
            </a:r>
            <a:r>
              <a:rPr lang="pl-PL" dirty="0"/>
              <a:t> wszechświata</a:t>
            </a:r>
          </a:p>
          <a:p>
            <a:pPr marL="0" indent="0">
              <a:buNone/>
            </a:pPr>
            <a:r>
              <a:rPr lang="pl-PL" dirty="0"/>
              <a:t>fragmenty z Gen 1 i Gen 2</a:t>
            </a:r>
          </a:p>
          <a:p>
            <a:pPr marL="0" indent="0">
              <a:buNone/>
            </a:pPr>
            <a:r>
              <a:rPr lang="pl-PL" dirty="0"/>
              <a:t>przeczytamy Gen 3 i przypomnimy sobie co tam się działo</a:t>
            </a:r>
          </a:p>
          <a:p>
            <a:pPr marL="0" indent="0">
              <a:buNone/>
            </a:pPr>
            <a:r>
              <a:rPr lang="pl-PL" dirty="0"/>
              <a:t>kilka wybranych myśli z </a:t>
            </a:r>
            <a:r>
              <a:rPr lang="pl-PL" dirty="0" err="1"/>
              <a:t>Jeremiarza</a:t>
            </a:r>
            <a:r>
              <a:rPr lang="pl-PL" dirty="0"/>
              <a:t>, </a:t>
            </a:r>
            <a:r>
              <a:rPr lang="pl-PL" dirty="0" err="1"/>
              <a:t>LIstu</a:t>
            </a:r>
            <a:r>
              <a:rPr lang="pl-PL" dirty="0"/>
              <a:t> do Rzymian, i może jeszcze czegoś z Ewangelii - prawda o świecie</a:t>
            </a:r>
          </a:p>
          <a:p>
            <a:pPr marL="0" indent="0">
              <a:buNone/>
            </a:pPr>
            <a:r>
              <a:rPr lang="pl-PL" dirty="0"/>
              <a:t>domkniemy to co czytamy Objawieniem czytając rozdział 21 i kawałek 22, a potem 20, a potem 19, a potem </a:t>
            </a:r>
            <a:r>
              <a:rPr lang="pl-PL" dirty="0" err="1"/>
              <a:t>koncówkę</a:t>
            </a:r>
            <a:r>
              <a:rPr lang="pl-PL" dirty="0"/>
              <a:t> z 18, 17, 15, i 11.</a:t>
            </a:r>
          </a:p>
          <a:p>
            <a:pPr marL="0" indent="0">
              <a:buNone/>
            </a:pPr>
            <a:r>
              <a:rPr lang="pl-PL" dirty="0"/>
              <a:t>W tym momencie będziemy mieli już pełny obraz panoramy, więc czas przejść do szczegółów</a:t>
            </a:r>
          </a:p>
          <a:p>
            <a:pPr marL="0" indent="0">
              <a:buNone/>
            </a:pPr>
            <a:r>
              <a:rPr lang="pl-PL" dirty="0"/>
              <a:t>przeczytamy więc te miejsca w Objawieniu, w których ukazane jest niego i reakcja istot tam przebywających na działanie Boga. (4, 5, 11, 15, 19)</a:t>
            </a:r>
          </a:p>
          <a:p>
            <a:pPr marL="0" indent="0">
              <a:buNone/>
            </a:pPr>
            <a:r>
              <a:rPr lang="pl-PL" dirty="0"/>
              <a:t>i to będzie ten moment, abyśmy poszukali miejsca w którym jesteśmy, albo wydarzeń, które nas w </a:t>
            </a:r>
            <a:r>
              <a:rPr lang="pl-PL" dirty="0" err="1"/>
              <a:t>nabliższym</a:t>
            </a:r>
            <a:r>
              <a:rPr lang="pl-PL" dirty="0"/>
              <a:t> czasie czekają (12,. 13, 14)</a:t>
            </a:r>
          </a:p>
          <a:p>
            <a:pPr marL="0" indent="0">
              <a:buNone/>
            </a:pPr>
            <a:r>
              <a:rPr lang="pl-PL" dirty="0"/>
              <a:t>spojrzeć na koniec złych: 11, 15, 16</a:t>
            </a:r>
          </a:p>
          <a:p>
            <a:pPr marL="0" indent="0">
              <a:buNone/>
            </a:pPr>
            <a:r>
              <a:rPr lang="pl-PL" dirty="0"/>
              <a:t>spojrzeć na szczegółowy koniec złych: 17, 18</a:t>
            </a:r>
          </a:p>
          <a:p>
            <a:pPr marL="0" indent="0">
              <a:buNone/>
            </a:pPr>
            <a:r>
              <a:rPr lang="pl-PL" dirty="0"/>
              <a:t>Jak starczy czasu, albo w przerwach to przeczytamy Listy do Kościołów</a:t>
            </a:r>
          </a:p>
          <a:p>
            <a:pPr marL="0" indent="0">
              <a:buNone/>
            </a:pPr>
            <a:r>
              <a:rPr lang="pl-PL" dirty="0"/>
              <a:t>No i policzymy do 1, 2, 3, 4, … 144… tysięcy, oraz pomnożymy 42 * 3,5 tak aby wyszło 1260</a:t>
            </a:r>
          </a:p>
        </p:txBody>
      </p:sp>
    </p:spTree>
    <p:extLst>
      <p:ext uri="{BB962C8B-B14F-4D97-AF65-F5344CB8AC3E}">
        <p14:creationId xmlns:p14="http://schemas.microsoft.com/office/powerpoint/2010/main" val="3775120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Struktura księgi</a:t>
            </a:r>
          </a:p>
        </p:txBody>
      </p:sp>
      <p:sp>
        <p:nvSpPr>
          <p:cNvPr id="3" name="Podtytuł 2"/>
          <p:cNvSpPr>
            <a:spLocks noGrp="1"/>
          </p:cNvSpPr>
          <p:nvPr>
            <p:ph type="subTitle" idx="1"/>
          </p:nvPr>
        </p:nvSpPr>
        <p:spPr/>
        <p:txBody>
          <a:bodyPr/>
          <a:lstStyle/>
          <a:p>
            <a:endParaRPr lang="pl-PL"/>
          </a:p>
        </p:txBody>
      </p:sp>
    </p:spTree>
    <p:extLst>
      <p:ext uri="{BB962C8B-B14F-4D97-AF65-F5344CB8AC3E}">
        <p14:creationId xmlns:p14="http://schemas.microsoft.com/office/powerpoint/2010/main" val="1685647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34635DDB-F1C6-3047-90FF-7A011647F683}"/>
              </a:ext>
            </a:extLst>
          </p:cNvPr>
          <p:cNvSpPr>
            <a:spLocks noGrp="1"/>
          </p:cNvSpPr>
          <p:nvPr>
            <p:ph type="title"/>
          </p:nvPr>
        </p:nvSpPr>
        <p:spPr/>
        <p:txBody>
          <a:bodyPr/>
          <a:lstStyle/>
          <a:p>
            <a:endParaRPr lang="pl-PL"/>
          </a:p>
        </p:txBody>
      </p:sp>
      <p:sp>
        <p:nvSpPr>
          <p:cNvPr id="5" name="Symbol zastępczy zawartości 4">
            <a:extLst>
              <a:ext uri="{FF2B5EF4-FFF2-40B4-BE49-F238E27FC236}">
                <a16:creationId xmlns:a16="http://schemas.microsoft.com/office/drawing/2014/main" id="{DB53FC77-9522-554C-9EA2-1DE98FE7B4D8}"/>
              </a:ext>
            </a:extLst>
          </p:cNvPr>
          <p:cNvSpPr>
            <a:spLocks noGrp="1"/>
          </p:cNvSpPr>
          <p:nvPr>
            <p:ph idx="1"/>
          </p:nvPr>
        </p:nvSpPr>
        <p:spPr/>
        <p:txBody>
          <a:bodyPr/>
          <a:lstStyle/>
          <a:p>
            <a:endParaRPr lang="pl-PL"/>
          </a:p>
        </p:txBody>
      </p:sp>
    </p:spTree>
    <p:extLst>
      <p:ext uri="{BB962C8B-B14F-4D97-AF65-F5344CB8AC3E}">
        <p14:creationId xmlns:p14="http://schemas.microsoft.com/office/powerpoint/2010/main" val="2035382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AB6D90-DCCC-CC47-A1A5-7EAEF45577DB}"/>
              </a:ext>
            </a:extLst>
          </p:cNvPr>
          <p:cNvSpPr>
            <a:spLocks noGrp="1"/>
          </p:cNvSpPr>
          <p:nvPr>
            <p:ph type="title"/>
          </p:nvPr>
        </p:nvSpPr>
        <p:spPr/>
        <p:txBody>
          <a:bodyPr/>
          <a:lstStyle/>
          <a:p>
            <a:r>
              <a:rPr lang="pl-PL" dirty="0"/>
              <a:t>Rozdziały</a:t>
            </a:r>
          </a:p>
        </p:txBody>
      </p:sp>
      <p:graphicFrame>
        <p:nvGraphicFramePr>
          <p:cNvPr id="4" name="Symbol zastępczy zawartości 3">
            <a:extLst>
              <a:ext uri="{FF2B5EF4-FFF2-40B4-BE49-F238E27FC236}">
                <a16:creationId xmlns:a16="http://schemas.microsoft.com/office/drawing/2014/main" id="{5C71927C-AD05-0944-883C-06B2C80291AE}"/>
              </a:ext>
            </a:extLst>
          </p:cNvPr>
          <p:cNvGraphicFramePr>
            <a:graphicFrameLocks noGrp="1"/>
          </p:cNvGraphicFramePr>
          <p:nvPr>
            <p:ph idx="1"/>
            <p:extLst>
              <p:ext uri="{D42A27DB-BD31-4B8C-83A1-F6EECF244321}">
                <p14:modId xmlns:p14="http://schemas.microsoft.com/office/powerpoint/2010/main" val="4205323569"/>
              </p:ext>
            </p:extLst>
          </p:nvPr>
        </p:nvGraphicFramePr>
        <p:xfrm>
          <a:off x="838200" y="1825625"/>
          <a:ext cx="10515604" cy="741680"/>
        </p:xfrm>
        <a:graphic>
          <a:graphicData uri="http://schemas.openxmlformats.org/drawingml/2006/table">
            <a:tbl>
              <a:tblPr firstRow="1" bandRow="1">
                <a:tableStyleId>{5C22544A-7EE6-4342-B048-85BDC9FD1C3A}</a:tableStyleId>
              </a:tblPr>
              <a:tblGrid>
                <a:gridCol w="477982">
                  <a:extLst>
                    <a:ext uri="{9D8B030D-6E8A-4147-A177-3AD203B41FA5}">
                      <a16:colId xmlns:a16="http://schemas.microsoft.com/office/drawing/2014/main" val="4077235700"/>
                    </a:ext>
                  </a:extLst>
                </a:gridCol>
                <a:gridCol w="477982">
                  <a:extLst>
                    <a:ext uri="{9D8B030D-6E8A-4147-A177-3AD203B41FA5}">
                      <a16:colId xmlns:a16="http://schemas.microsoft.com/office/drawing/2014/main" val="2548045552"/>
                    </a:ext>
                  </a:extLst>
                </a:gridCol>
                <a:gridCol w="477982">
                  <a:extLst>
                    <a:ext uri="{9D8B030D-6E8A-4147-A177-3AD203B41FA5}">
                      <a16:colId xmlns:a16="http://schemas.microsoft.com/office/drawing/2014/main" val="3240999878"/>
                    </a:ext>
                  </a:extLst>
                </a:gridCol>
                <a:gridCol w="477982">
                  <a:extLst>
                    <a:ext uri="{9D8B030D-6E8A-4147-A177-3AD203B41FA5}">
                      <a16:colId xmlns:a16="http://schemas.microsoft.com/office/drawing/2014/main" val="1876760796"/>
                    </a:ext>
                  </a:extLst>
                </a:gridCol>
                <a:gridCol w="477982">
                  <a:extLst>
                    <a:ext uri="{9D8B030D-6E8A-4147-A177-3AD203B41FA5}">
                      <a16:colId xmlns:a16="http://schemas.microsoft.com/office/drawing/2014/main" val="4249209309"/>
                    </a:ext>
                  </a:extLst>
                </a:gridCol>
                <a:gridCol w="477982">
                  <a:extLst>
                    <a:ext uri="{9D8B030D-6E8A-4147-A177-3AD203B41FA5}">
                      <a16:colId xmlns:a16="http://schemas.microsoft.com/office/drawing/2014/main" val="2818693387"/>
                    </a:ext>
                  </a:extLst>
                </a:gridCol>
                <a:gridCol w="477982">
                  <a:extLst>
                    <a:ext uri="{9D8B030D-6E8A-4147-A177-3AD203B41FA5}">
                      <a16:colId xmlns:a16="http://schemas.microsoft.com/office/drawing/2014/main" val="1865861310"/>
                    </a:ext>
                  </a:extLst>
                </a:gridCol>
                <a:gridCol w="477982">
                  <a:extLst>
                    <a:ext uri="{9D8B030D-6E8A-4147-A177-3AD203B41FA5}">
                      <a16:colId xmlns:a16="http://schemas.microsoft.com/office/drawing/2014/main" val="1526029704"/>
                    </a:ext>
                  </a:extLst>
                </a:gridCol>
                <a:gridCol w="477982">
                  <a:extLst>
                    <a:ext uri="{9D8B030D-6E8A-4147-A177-3AD203B41FA5}">
                      <a16:colId xmlns:a16="http://schemas.microsoft.com/office/drawing/2014/main" val="2946530851"/>
                    </a:ext>
                  </a:extLst>
                </a:gridCol>
                <a:gridCol w="477982">
                  <a:extLst>
                    <a:ext uri="{9D8B030D-6E8A-4147-A177-3AD203B41FA5}">
                      <a16:colId xmlns:a16="http://schemas.microsoft.com/office/drawing/2014/main" val="1620595291"/>
                    </a:ext>
                  </a:extLst>
                </a:gridCol>
                <a:gridCol w="477982">
                  <a:extLst>
                    <a:ext uri="{9D8B030D-6E8A-4147-A177-3AD203B41FA5}">
                      <a16:colId xmlns:a16="http://schemas.microsoft.com/office/drawing/2014/main" val="2943275196"/>
                    </a:ext>
                  </a:extLst>
                </a:gridCol>
                <a:gridCol w="477982">
                  <a:extLst>
                    <a:ext uri="{9D8B030D-6E8A-4147-A177-3AD203B41FA5}">
                      <a16:colId xmlns:a16="http://schemas.microsoft.com/office/drawing/2014/main" val="3539663868"/>
                    </a:ext>
                  </a:extLst>
                </a:gridCol>
                <a:gridCol w="477982">
                  <a:extLst>
                    <a:ext uri="{9D8B030D-6E8A-4147-A177-3AD203B41FA5}">
                      <a16:colId xmlns:a16="http://schemas.microsoft.com/office/drawing/2014/main" val="1804399726"/>
                    </a:ext>
                  </a:extLst>
                </a:gridCol>
                <a:gridCol w="477982">
                  <a:extLst>
                    <a:ext uri="{9D8B030D-6E8A-4147-A177-3AD203B41FA5}">
                      <a16:colId xmlns:a16="http://schemas.microsoft.com/office/drawing/2014/main" val="911255624"/>
                    </a:ext>
                  </a:extLst>
                </a:gridCol>
                <a:gridCol w="477982">
                  <a:extLst>
                    <a:ext uri="{9D8B030D-6E8A-4147-A177-3AD203B41FA5}">
                      <a16:colId xmlns:a16="http://schemas.microsoft.com/office/drawing/2014/main" val="2913378175"/>
                    </a:ext>
                  </a:extLst>
                </a:gridCol>
                <a:gridCol w="477982">
                  <a:extLst>
                    <a:ext uri="{9D8B030D-6E8A-4147-A177-3AD203B41FA5}">
                      <a16:colId xmlns:a16="http://schemas.microsoft.com/office/drawing/2014/main" val="1435121960"/>
                    </a:ext>
                  </a:extLst>
                </a:gridCol>
                <a:gridCol w="477982">
                  <a:extLst>
                    <a:ext uri="{9D8B030D-6E8A-4147-A177-3AD203B41FA5}">
                      <a16:colId xmlns:a16="http://schemas.microsoft.com/office/drawing/2014/main" val="4105357430"/>
                    </a:ext>
                  </a:extLst>
                </a:gridCol>
                <a:gridCol w="477982">
                  <a:extLst>
                    <a:ext uri="{9D8B030D-6E8A-4147-A177-3AD203B41FA5}">
                      <a16:colId xmlns:a16="http://schemas.microsoft.com/office/drawing/2014/main" val="3522722919"/>
                    </a:ext>
                  </a:extLst>
                </a:gridCol>
                <a:gridCol w="477982">
                  <a:extLst>
                    <a:ext uri="{9D8B030D-6E8A-4147-A177-3AD203B41FA5}">
                      <a16:colId xmlns:a16="http://schemas.microsoft.com/office/drawing/2014/main" val="1011317481"/>
                    </a:ext>
                  </a:extLst>
                </a:gridCol>
                <a:gridCol w="477982">
                  <a:extLst>
                    <a:ext uri="{9D8B030D-6E8A-4147-A177-3AD203B41FA5}">
                      <a16:colId xmlns:a16="http://schemas.microsoft.com/office/drawing/2014/main" val="4059861420"/>
                    </a:ext>
                  </a:extLst>
                </a:gridCol>
                <a:gridCol w="477982">
                  <a:extLst>
                    <a:ext uri="{9D8B030D-6E8A-4147-A177-3AD203B41FA5}">
                      <a16:colId xmlns:a16="http://schemas.microsoft.com/office/drawing/2014/main" val="1330097944"/>
                    </a:ext>
                  </a:extLst>
                </a:gridCol>
                <a:gridCol w="477982">
                  <a:extLst>
                    <a:ext uri="{9D8B030D-6E8A-4147-A177-3AD203B41FA5}">
                      <a16:colId xmlns:a16="http://schemas.microsoft.com/office/drawing/2014/main" val="1102020614"/>
                    </a:ext>
                  </a:extLst>
                </a:gridCol>
              </a:tblGrid>
              <a:tr h="370840">
                <a:tc>
                  <a:txBody>
                    <a:bodyPr/>
                    <a:lstStyle/>
                    <a:p>
                      <a:pPr algn="ctr"/>
                      <a:r>
                        <a:rPr lang="pl-PL" dirty="0"/>
                        <a:t>1</a:t>
                      </a:r>
                    </a:p>
                  </a:txBody>
                  <a:tcPr/>
                </a:tc>
                <a:tc>
                  <a:txBody>
                    <a:bodyPr/>
                    <a:lstStyle/>
                    <a:p>
                      <a:pPr algn="ctr"/>
                      <a:r>
                        <a:rPr lang="pl-PL" dirty="0"/>
                        <a:t>2</a:t>
                      </a:r>
                    </a:p>
                  </a:txBody>
                  <a:tcPr/>
                </a:tc>
                <a:tc>
                  <a:txBody>
                    <a:bodyPr/>
                    <a:lstStyle/>
                    <a:p>
                      <a:pPr algn="ctr"/>
                      <a:r>
                        <a:rPr lang="pl-PL" dirty="0"/>
                        <a:t>3</a:t>
                      </a:r>
                    </a:p>
                  </a:txBody>
                  <a:tcPr/>
                </a:tc>
                <a:tc>
                  <a:txBody>
                    <a:bodyPr/>
                    <a:lstStyle/>
                    <a:p>
                      <a:pPr algn="ctr"/>
                      <a:r>
                        <a:rPr lang="pl-PL" dirty="0"/>
                        <a:t>4</a:t>
                      </a:r>
                    </a:p>
                  </a:txBody>
                  <a:tcPr/>
                </a:tc>
                <a:tc>
                  <a:txBody>
                    <a:bodyPr/>
                    <a:lstStyle/>
                    <a:p>
                      <a:pPr algn="ctr"/>
                      <a:r>
                        <a:rPr lang="pl-PL" dirty="0"/>
                        <a:t>5</a:t>
                      </a:r>
                    </a:p>
                  </a:txBody>
                  <a:tcPr/>
                </a:tc>
                <a:tc>
                  <a:txBody>
                    <a:bodyPr/>
                    <a:lstStyle/>
                    <a:p>
                      <a:pPr algn="ctr"/>
                      <a:r>
                        <a:rPr lang="pl-PL" dirty="0"/>
                        <a:t>6</a:t>
                      </a:r>
                    </a:p>
                  </a:txBody>
                  <a:tcPr/>
                </a:tc>
                <a:tc>
                  <a:txBody>
                    <a:bodyPr/>
                    <a:lstStyle/>
                    <a:p>
                      <a:pPr algn="ctr"/>
                      <a:r>
                        <a:rPr lang="pl-PL" dirty="0"/>
                        <a:t>7</a:t>
                      </a:r>
                    </a:p>
                  </a:txBody>
                  <a:tcPr/>
                </a:tc>
                <a:tc>
                  <a:txBody>
                    <a:bodyPr/>
                    <a:lstStyle/>
                    <a:p>
                      <a:pPr algn="ctr"/>
                      <a:r>
                        <a:rPr lang="pl-PL" dirty="0"/>
                        <a:t>8</a:t>
                      </a:r>
                    </a:p>
                  </a:txBody>
                  <a:tcPr/>
                </a:tc>
                <a:tc>
                  <a:txBody>
                    <a:bodyPr/>
                    <a:lstStyle/>
                    <a:p>
                      <a:pPr algn="ctr"/>
                      <a:r>
                        <a:rPr lang="pl-PL" dirty="0"/>
                        <a:t>9</a:t>
                      </a:r>
                    </a:p>
                  </a:txBody>
                  <a:tcPr/>
                </a:tc>
                <a:tc>
                  <a:txBody>
                    <a:bodyPr/>
                    <a:lstStyle/>
                    <a:p>
                      <a:pPr algn="ctr"/>
                      <a:r>
                        <a:rPr lang="pl-PL" dirty="0"/>
                        <a:t>10</a:t>
                      </a:r>
                    </a:p>
                  </a:txBody>
                  <a:tcPr/>
                </a:tc>
                <a:tc>
                  <a:txBody>
                    <a:bodyPr/>
                    <a:lstStyle/>
                    <a:p>
                      <a:pPr algn="ctr"/>
                      <a:r>
                        <a:rPr lang="pl-PL" dirty="0"/>
                        <a:t>11</a:t>
                      </a:r>
                    </a:p>
                  </a:txBody>
                  <a:tcPr/>
                </a:tc>
                <a:tc>
                  <a:txBody>
                    <a:bodyPr/>
                    <a:lstStyle/>
                    <a:p>
                      <a:pPr algn="ctr"/>
                      <a:r>
                        <a:rPr lang="pl-PL" dirty="0"/>
                        <a:t>12</a:t>
                      </a:r>
                    </a:p>
                  </a:txBody>
                  <a:tcPr/>
                </a:tc>
                <a:tc>
                  <a:txBody>
                    <a:bodyPr/>
                    <a:lstStyle/>
                    <a:p>
                      <a:pPr algn="ctr"/>
                      <a:r>
                        <a:rPr lang="pl-PL" dirty="0"/>
                        <a:t>13</a:t>
                      </a:r>
                    </a:p>
                  </a:txBody>
                  <a:tcPr/>
                </a:tc>
                <a:tc>
                  <a:txBody>
                    <a:bodyPr/>
                    <a:lstStyle/>
                    <a:p>
                      <a:pPr algn="ctr"/>
                      <a:r>
                        <a:rPr lang="pl-PL" dirty="0"/>
                        <a:t>14</a:t>
                      </a:r>
                    </a:p>
                  </a:txBody>
                  <a:tcPr/>
                </a:tc>
                <a:tc>
                  <a:txBody>
                    <a:bodyPr/>
                    <a:lstStyle/>
                    <a:p>
                      <a:pPr algn="ctr"/>
                      <a:r>
                        <a:rPr lang="pl-PL" dirty="0"/>
                        <a:t>15</a:t>
                      </a:r>
                    </a:p>
                  </a:txBody>
                  <a:tcPr/>
                </a:tc>
                <a:tc>
                  <a:txBody>
                    <a:bodyPr/>
                    <a:lstStyle/>
                    <a:p>
                      <a:pPr algn="ctr"/>
                      <a:r>
                        <a:rPr lang="pl-PL" dirty="0"/>
                        <a:t>16</a:t>
                      </a:r>
                    </a:p>
                  </a:txBody>
                  <a:tcPr/>
                </a:tc>
                <a:tc>
                  <a:txBody>
                    <a:bodyPr/>
                    <a:lstStyle/>
                    <a:p>
                      <a:pPr algn="ctr"/>
                      <a:r>
                        <a:rPr lang="pl-PL" dirty="0"/>
                        <a:t>17</a:t>
                      </a:r>
                    </a:p>
                  </a:txBody>
                  <a:tcPr/>
                </a:tc>
                <a:tc>
                  <a:txBody>
                    <a:bodyPr/>
                    <a:lstStyle/>
                    <a:p>
                      <a:pPr algn="ctr"/>
                      <a:r>
                        <a:rPr lang="pl-PL" dirty="0"/>
                        <a:t>18</a:t>
                      </a:r>
                    </a:p>
                  </a:txBody>
                  <a:tcPr/>
                </a:tc>
                <a:tc>
                  <a:txBody>
                    <a:bodyPr/>
                    <a:lstStyle/>
                    <a:p>
                      <a:pPr algn="ctr"/>
                      <a:r>
                        <a:rPr lang="pl-PL" dirty="0"/>
                        <a:t>19</a:t>
                      </a:r>
                    </a:p>
                  </a:txBody>
                  <a:tcPr/>
                </a:tc>
                <a:tc>
                  <a:txBody>
                    <a:bodyPr/>
                    <a:lstStyle/>
                    <a:p>
                      <a:pPr algn="ctr"/>
                      <a:r>
                        <a:rPr lang="pl-PL" dirty="0"/>
                        <a:t>20</a:t>
                      </a:r>
                    </a:p>
                  </a:txBody>
                  <a:tcPr/>
                </a:tc>
                <a:tc>
                  <a:txBody>
                    <a:bodyPr/>
                    <a:lstStyle/>
                    <a:p>
                      <a:pPr algn="ctr"/>
                      <a:r>
                        <a:rPr lang="pl-PL" dirty="0"/>
                        <a:t>21</a:t>
                      </a:r>
                    </a:p>
                  </a:txBody>
                  <a:tcPr/>
                </a:tc>
                <a:tc>
                  <a:txBody>
                    <a:bodyPr/>
                    <a:lstStyle/>
                    <a:p>
                      <a:pPr algn="ctr"/>
                      <a:r>
                        <a:rPr lang="pl-PL" dirty="0"/>
                        <a:t>22</a:t>
                      </a:r>
                    </a:p>
                  </a:txBody>
                  <a:tcPr/>
                </a:tc>
                <a:extLst>
                  <a:ext uri="{0D108BD9-81ED-4DB2-BD59-A6C34878D82A}">
                    <a16:rowId xmlns:a16="http://schemas.microsoft.com/office/drawing/2014/main" val="1299054246"/>
                  </a:ext>
                </a:extLst>
              </a:tr>
              <a:tr h="370840">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dirty="0"/>
                    </a:p>
                  </a:txBody>
                  <a:tcPr/>
                </a:tc>
                <a:extLst>
                  <a:ext uri="{0D108BD9-81ED-4DB2-BD59-A6C34878D82A}">
                    <a16:rowId xmlns:a16="http://schemas.microsoft.com/office/drawing/2014/main" val="1059453768"/>
                  </a:ext>
                </a:extLst>
              </a:tr>
            </a:tbl>
          </a:graphicData>
        </a:graphic>
      </p:graphicFrame>
    </p:spTree>
    <p:extLst>
      <p:ext uri="{BB962C8B-B14F-4D97-AF65-F5344CB8AC3E}">
        <p14:creationId xmlns:p14="http://schemas.microsoft.com/office/powerpoint/2010/main" val="1997664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AB6D90-DCCC-CC47-A1A5-7EAEF45577DB}"/>
              </a:ext>
            </a:extLst>
          </p:cNvPr>
          <p:cNvSpPr>
            <a:spLocks noGrp="1"/>
          </p:cNvSpPr>
          <p:nvPr>
            <p:ph type="title"/>
          </p:nvPr>
        </p:nvSpPr>
        <p:spPr/>
        <p:txBody>
          <a:bodyPr/>
          <a:lstStyle/>
          <a:p>
            <a:r>
              <a:rPr lang="pl-PL" dirty="0"/>
              <a:t>Rozdziały</a:t>
            </a:r>
          </a:p>
        </p:txBody>
      </p:sp>
      <p:sp>
        <p:nvSpPr>
          <p:cNvPr id="3" name="Symbol zastępczy zawartości 2">
            <a:extLst>
              <a:ext uri="{FF2B5EF4-FFF2-40B4-BE49-F238E27FC236}">
                <a16:creationId xmlns:a16="http://schemas.microsoft.com/office/drawing/2014/main" id="{7EDD6F72-0209-F04F-97B7-E966753C51F0}"/>
              </a:ext>
            </a:extLst>
          </p:cNvPr>
          <p:cNvSpPr>
            <a:spLocks noGrp="1"/>
          </p:cNvSpPr>
          <p:nvPr>
            <p:ph idx="1"/>
          </p:nvPr>
        </p:nvSpPr>
        <p:spPr/>
        <p:txBody>
          <a:bodyPr>
            <a:normAutofit fontScale="92500" lnSpcReduction="10000"/>
          </a:bodyPr>
          <a:lstStyle/>
          <a:p>
            <a:r>
              <a:rPr lang="pl-PL" dirty="0"/>
              <a:t>1:1-6</a:t>
            </a:r>
          </a:p>
          <a:p>
            <a:r>
              <a:rPr lang="pl-PL" dirty="0"/>
              <a:t>1:7-8</a:t>
            </a:r>
          </a:p>
          <a:p>
            <a:r>
              <a:rPr lang="pl-PL" dirty="0"/>
              <a:t>1:9-20</a:t>
            </a:r>
          </a:p>
          <a:p>
            <a:r>
              <a:rPr lang="pl-PL" dirty="0"/>
              <a:t>:9</a:t>
            </a:r>
          </a:p>
          <a:p>
            <a:r>
              <a:rPr lang="pl-PL" dirty="0"/>
              <a:t>2, 3</a:t>
            </a:r>
          </a:p>
          <a:p>
            <a:r>
              <a:rPr lang="pl-PL" dirty="0"/>
              <a:t>4 – 11</a:t>
            </a:r>
          </a:p>
          <a:p>
            <a:r>
              <a:rPr lang="pl-PL" dirty="0"/>
              <a:t>12 – 16</a:t>
            </a:r>
          </a:p>
          <a:p>
            <a:r>
              <a:rPr lang="pl-PL" dirty="0"/>
              <a:t>17</a:t>
            </a:r>
          </a:p>
          <a:p>
            <a:r>
              <a:rPr lang="pl-PL" dirty="0"/>
              <a:t>18</a:t>
            </a:r>
          </a:p>
          <a:p>
            <a:r>
              <a:rPr lang="pl-PL" dirty="0"/>
              <a:t>19-21:5</a:t>
            </a:r>
          </a:p>
          <a:p>
            <a:r>
              <a:rPr lang="pl-PL" dirty="0"/>
              <a:t>22:6</a:t>
            </a:r>
          </a:p>
          <a:p>
            <a:endParaRPr lang="pl-PL" dirty="0"/>
          </a:p>
        </p:txBody>
      </p:sp>
    </p:spTree>
    <p:extLst>
      <p:ext uri="{BB962C8B-B14F-4D97-AF65-F5344CB8AC3E}">
        <p14:creationId xmlns:p14="http://schemas.microsoft.com/office/powerpoint/2010/main" val="1616818723"/>
      </p:ext>
    </p:extLst>
  </p:cSld>
  <p:clrMapOvr>
    <a:masterClrMapping/>
  </p:clrMapOvr>
</p:sld>
</file>

<file path=ppt/theme/theme1.xml><?xml version="1.0" encoding="utf-8"?>
<a:theme xmlns:a="http://schemas.openxmlformats.org/drawingml/2006/main" name="Motyw pakietu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19-10-12 nadzieja 2.4 do pracy.pptx" id="{AC7887EA-FAA5-9649-A45B-49945F44BAD3}" vid="{ACC63CBF-E077-6546-A97A-0B88CD43E1DB}"/>
    </a:ext>
  </a:extLst>
</a:theme>
</file>

<file path=ppt/theme/theme2.xml><?xml version="1.0" encoding="utf-8"?>
<a:theme xmlns:a="http://schemas.openxmlformats.org/drawingml/2006/main" name="Motyw pakietu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_Szablon dla W34 v 2.40</Template>
  <TotalTime>9578</TotalTime>
  <Words>5398</Words>
  <Application>Microsoft Macintosh PowerPoint</Application>
  <PresentationFormat>Panoramiczny</PresentationFormat>
  <Paragraphs>592</Paragraphs>
  <Slides>52</Slides>
  <Notes>12</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52</vt:i4>
      </vt:variant>
    </vt:vector>
  </HeadingPairs>
  <TitlesOfParts>
    <vt:vector size="59" baseType="lpstr">
      <vt:lpstr>Arial</vt:lpstr>
      <vt:lpstr>Calibri</vt:lpstr>
      <vt:lpstr>Mangal</vt:lpstr>
      <vt:lpstr>Monotype Sorts</vt:lpstr>
      <vt:lpstr>Verdana</vt:lpstr>
      <vt:lpstr>Wingdings</vt:lpstr>
      <vt:lpstr>Motyw pakietu Office</vt:lpstr>
      <vt:lpstr>Czytanie Apokalipsy</vt:lpstr>
      <vt:lpstr>Wstęp – o co tu chodzi?</vt:lpstr>
      <vt:lpstr>Słowa określające czas w grece</vt:lpstr>
      <vt:lpstr>Greckie pojęcia opisujące czas</vt:lpstr>
      <vt:lpstr>Metody interpretacji – miejmy pewną świadomość.</vt:lpstr>
      <vt:lpstr>Struktura księgi</vt:lpstr>
      <vt:lpstr>Prezentacja programu PowerPoint</vt:lpstr>
      <vt:lpstr>Rozdziały</vt:lpstr>
      <vt:lpstr>Rozdziały</vt:lpstr>
      <vt:lpstr>Podział najgrubszy</vt:lpstr>
      <vt:lpstr>Objawienie właściwe</vt:lpstr>
      <vt:lpstr>Objawienie właściwe – przyjście Jezusa</vt:lpstr>
      <vt:lpstr>Opis tego, co musi się stać wkrótce</vt:lpstr>
      <vt:lpstr>Upadek Babilonu</vt:lpstr>
      <vt:lpstr>Armagedon</vt:lpstr>
      <vt:lpstr>Rozdziały</vt:lpstr>
      <vt:lpstr>Prezentacja programu PowerPoint</vt:lpstr>
      <vt:lpstr>Hymny synchronizujące</vt:lpstr>
      <vt:lpstr>Główny temat księgi: Przyjście Jezusa</vt:lpstr>
      <vt:lpstr>Przyjście Jezusa</vt:lpstr>
      <vt:lpstr>Α i Ω i pewne symetrie w tekście</vt:lpstr>
      <vt:lpstr>Plan czytania (póki co bez szczegółów):</vt:lpstr>
      <vt:lpstr>Zabawy z historią i czasem</vt:lpstr>
      <vt:lpstr>Metahistoria</vt:lpstr>
      <vt:lpstr>Metahistoria</vt:lpstr>
      <vt:lpstr>Życie człowieka </vt:lpstr>
      <vt:lpstr>Spojrzenie z góry na  historię powszechną</vt:lpstr>
      <vt:lpstr>Ważne informacje o kalendarzu</vt:lpstr>
      <vt:lpstr>Europejskie dzielenie historii na okresy</vt:lpstr>
      <vt:lpstr>Historia świata</vt:lpstr>
      <vt:lpstr>Czasy objawienie, spisania i udostępniania Biblii</vt:lpstr>
      <vt:lpstr>Krótki wiek XX i moje żyje</vt:lpstr>
      <vt:lpstr>Moje do dziś przeżyte życie</vt:lpstr>
      <vt:lpstr>Wszystkie obiekty do zachowania !</vt:lpstr>
      <vt:lpstr>Ćwiczenia na osi czasu</vt:lpstr>
      <vt:lpstr>Wydarzenia do analiz które dobrze jest znać</vt:lpstr>
      <vt:lpstr>Wydarzenia do analiz które dobrze jest znać</vt:lpstr>
      <vt:lpstr>Wydarzenia do analiz które dobrze jest znać</vt:lpstr>
      <vt:lpstr>Historia świata</vt:lpstr>
      <vt:lpstr>Historia świata</vt:lpstr>
      <vt:lpstr>Czasy objawienie, spisania i udostępniania Biblii</vt:lpstr>
      <vt:lpstr>Krótki wiek XX i jeszcze trochę</vt:lpstr>
      <vt:lpstr>Moje, do dziś przeżyte życie</vt:lpstr>
      <vt:lpstr>Wycieczka historyczna do Krakowa</vt:lpstr>
      <vt:lpstr>Spacer przez wieki i po Krakowie</vt:lpstr>
      <vt:lpstr>Coś do AP ale tylko zalążek</vt:lpstr>
      <vt:lpstr>Dzieje się ….</vt:lpstr>
      <vt:lpstr>Co się dzieje z ludźmi po śmierci?</vt:lpstr>
      <vt:lpstr>Życie człowieka</vt:lpstr>
      <vt:lpstr>Podsumowanie: Siedem wydarzeń  zaplanowanych w życiu ucznia Jezusa</vt:lpstr>
      <vt:lpstr>Topografia zaświatów (5 lutego 2022)</vt:lpstr>
      <vt:lpstr>Ogłosznie dla KFC, styczeń 2022</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Czytanie Apokalipsy</dc:title>
  <dc:creator>Wojciech Apel</dc:creator>
  <cp:lastModifiedBy>Wojciech Apel</cp:lastModifiedBy>
  <cp:revision>101</cp:revision>
  <cp:lastPrinted>2022-02-05T15:37:27Z</cp:lastPrinted>
  <dcterms:created xsi:type="dcterms:W3CDTF">2020-01-03T14:34:26Z</dcterms:created>
  <dcterms:modified xsi:type="dcterms:W3CDTF">2022-02-06T11:02:55Z</dcterms:modified>
</cp:coreProperties>
</file>